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sldIdLst>
    <p:sldId id="256" r:id="rId2"/>
    <p:sldId id="257" r:id="rId3"/>
    <p:sldId id="259" r:id="rId4"/>
    <p:sldId id="265" r:id="rId5"/>
    <p:sldId id="268" r:id="rId6"/>
    <p:sldId id="269" r:id="rId7"/>
    <p:sldId id="277" r:id="rId8"/>
    <p:sldId id="260" r:id="rId9"/>
    <p:sldId id="261" r:id="rId10"/>
    <p:sldId id="264" r:id="rId11"/>
    <p:sldId id="270" r:id="rId12"/>
    <p:sldId id="262" r:id="rId13"/>
    <p:sldId id="271" r:id="rId14"/>
    <p:sldId id="273" r:id="rId15"/>
    <p:sldId id="274" r:id="rId16"/>
    <p:sldId id="275" r:id="rId17"/>
    <p:sldId id="276" r:id="rId18"/>
    <p:sldId id="266" r:id="rId19"/>
    <p:sldId id="267" r:id="rId20"/>
    <p:sldId id="278" r:id="rId21"/>
    <p:sldId id="279" r:id="rId22"/>
    <p:sldId id="280" r:id="rId23"/>
    <p:sldId id="281" r:id="rId24"/>
    <p:sldId id="283" r:id="rId25"/>
    <p:sldId id="282" r:id="rId26"/>
    <p:sldId id="284" r:id="rId27"/>
    <p:sldId id="28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B6B"/>
    <a:srgbClr val="4ECDC4"/>
    <a:srgbClr val="FFE66D"/>
    <a:srgbClr val="F7FFF7"/>
    <a:srgbClr val="292F36"/>
    <a:srgbClr val="EE6C4D"/>
    <a:srgbClr val="293241"/>
    <a:srgbClr val="FF7E79"/>
    <a:srgbClr val="1B1B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7"/>
    <p:restoredTop sz="73757"/>
  </p:normalViewPr>
  <p:slideViewPr>
    <p:cSldViewPr snapToGrid="0" snapToObjects="1">
      <p:cViewPr>
        <p:scale>
          <a:sx n="85" d="100"/>
          <a:sy n="85" d="100"/>
        </p:scale>
        <p:origin x="336"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C2546-D068-BF47-80FC-7CCB4DB44378}" type="datetimeFigureOut">
              <a:rPr lang="en-US" smtClean="0"/>
              <a:t>3/27/17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87819-815B-8D48-AAF2-8B96C46B15A4}" type="slidenum">
              <a:rPr lang="en-US" smtClean="0"/>
              <a:t>‹#›</a:t>
            </a:fld>
            <a:endParaRPr lang="en-US"/>
          </a:p>
        </p:txBody>
      </p:sp>
    </p:spTree>
    <p:extLst>
      <p:ext uri="{BB962C8B-B14F-4D97-AF65-F5344CB8AC3E}">
        <p14:creationId xmlns:p14="http://schemas.microsoft.com/office/powerpoint/2010/main" val="880281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&lt;Introduction&gt;</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1</a:t>
            </a:fld>
            <a:endParaRPr lang="en-US"/>
          </a:p>
        </p:txBody>
      </p:sp>
    </p:spTree>
    <p:extLst>
      <p:ext uri="{BB962C8B-B14F-4D97-AF65-F5344CB8AC3E}">
        <p14:creationId xmlns:p14="http://schemas.microsoft.com/office/powerpoint/2010/main" val="619558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over a</a:t>
            </a:r>
            <a:r>
              <a:rPr lang="en-US" baseline="0" dirty="0" smtClean="0"/>
              <a:t> very simple</a:t>
            </a:r>
            <a:r>
              <a:rPr lang="en-US" dirty="0" smtClean="0"/>
              <a:t> example that will help us</a:t>
            </a:r>
            <a:r>
              <a:rPr lang="en-US" baseline="0" dirty="0" smtClean="0"/>
              <a:t> understand why this would be useful. Say we’re wanting to create a </a:t>
            </a:r>
            <a:r>
              <a:rPr lang="en-US" baseline="0" dirty="0" err="1" smtClean="0"/>
              <a:t>youtube</a:t>
            </a:r>
            <a:r>
              <a:rPr lang="en-US" baseline="0" dirty="0" smtClean="0"/>
              <a:t> video downloader. All it does is download </a:t>
            </a:r>
            <a:r>
              <a:rPr lang="en-US" baseline="0" dirty="0" err="1" smtClean="0"/>
              <a:t>youtube</a:t>
            </a:r>
            <a:r>
              <a:rPr lang="en-US" baseline="0" dirty="0" smtClean="0"/>
              <a:t> videos to your hard drive.</a:t>
            </a:r>
          </a:p>
          <a:p>
            <a:endParaRPr lang="en-US" baseline="0" dirty="0" smtClean="0"/>
          </a:p>
        </p:txBody>
      </p:sp>
      <p:sp>
        <p:nvSpPr>
          <p:cNvPr id="4" name="Slide Number Placeholder 3"/>
          <p:cNvSpPr>
            <a:spLocks noGrp="1"/>
          </p:cNvSpPr>
          <p:nvPr>
            <p:ph type="sldNum" sz="quarter" idx="10"/>
          </p:nvPr>
        </p:nvSpPr>
        <p:spPr/>
        <p:txBody>
          <a:bodyPr/>
          <a:lstStyle/>
          <a:p>
            <a:fld id="{85387819-815B-8D48-AAF2-8B96C46B15A4}" type="slidenum">
              <a:rPr lang="en-US" smtClean="0"/>
              <a:t>10</a:t>
            </a:fld>
            <a:endParaRPr lang="en-US"/>
          </a:p>
        </p:txBody>
      </p:sp>
    </p:spTree>
    <p:extLst>
      <p:ext uri="{BB962C8B-B14F-4D97-AF65-F5344CB8AC3E}">
        <p14:creationId xmlns:p14="http://schemas.microsoft.com/office/powerpoint/2010/main" val="419871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you remember back in the days, </a:t>
            </a:r>
            <a:r>
              <a:rPr lang="en-US" baseline="0" dirty="0" err="1" smtClean="0"/>
              <a:t>youtube</a:t>
            </a:r>
            <a:r>
              <a:rPr lang="en-US" baseline="0" dirty="0" smtClean="0"/>
              <a:t> didn’t buffer their videos. So you could literally open up your browser’s </a:t>
            </a:r>
            <a:r>
              <a:rPr lang="en-US" baseline="0" dirty="0" err="1" smtClean="0"/>
              <a:t>devtools</a:t>
            </a:r>
            <a:r>
              <a:rPr lang="en-US" baseline="0" dirty="0" smtClean="0"/>
              <a:t> and find the video it downloaded. Then save it to your computer. </a:t>
            </a:r>
            <a:endParaRPr lang="en-US" dirty="0" smtClean="0"/>
          </a:p>
          <a:p>
            <a:endParaRPr lang="en-US" dirty="0" smtClean="0"/>
          </a:p>
          <a:p>
            <a:r>
              <a:rPr lang="en-US" dirty="0" smtClean="0"/>
              <a:t>However, this is how it is today. </a:t>
            </a:r>
            <a:r>
              <a:rPr lang="en-US" dirty="0" err="1" smtClean="0"/>
              <a:t>Youtube</a:t>
            </a:r>
            <a:r>
              <a:rPr lang="en-US" dirty="0" smtClean="0"/>
              <a:t> sends chunks of the video depending</a:t>
            </a:r>
            <a:r>
              <a:rPr lang="en-US" baseline="0" dirty="0" smtClean="0"/>
              <a:t> where you are on the video. This isn’t very useful to us. Although we could download every one of them and combine them manually, that’s very time consuming. Imagine a video that’s longer than an hour. That’s just not worth the trouble. </a:t>
            </a:r>
          </a:p>
          <a:p>
            <a:endParaRPr lang="en-US" baseline="0" dirty="0" smtClean="0"/>
          </a:p>
          <a:p>
            <a:r>
              <a:rPr lang="en-US" baseline="0" dirty="0" smtClean="0"/>
              <a:t>What we want is a tool that will fetch those chunks in parallel and combine them for us. This is actually how most </a:t>
            </a:r>
            <a:r>
              <a:rPr lang="en-US" baseline="0" dirty="0" err="1" smtClean="0"/>
              <a:t>youtube</a:t>
            </a:r>
            <a:r>
              <a:rPr lang="en-US" baseline="0" dirty="0" smtClean="0"/>
              <a:t> downloaders work. </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11</a:t>
            </a:fld>
            <a:endParaRPr lang="en-US"/>
          </a:p>
        </p:txBody>
      </p:sp>
    </p:spTree>
    <p:extLst>
      <p:ext uri="{BB962C8B-B14F-4D97-AF65-F5344CB8AC3E}">
        <p14:creationId xmlns:p14="http://schemas.microsoft.com/office/powerpoint/2010/main" val="870107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let’s suppose that we want to add a feature. We want</a:t>
            </a:r>
            <a:r>
              <a:rPr lang="en-US" baseline="0" dirty="0" smtClean="0"/>
              <a:t> the ability to extract just the audio portion of the video. </a:t>
            </a:r>
          </a:p>
          <a:p>
            <a:endParaRPr lang="en-US" baseline="0" dirty="0" smtClean="0"/>
          </a:p>
          <a:p>
            <a:r>
              <a:rPr lang="en-US" baseline="0" dirty="0" smtClean="0"/>
              <a:t>So imagine a developer going to work on it and pushing his code to </a:t>
            </a:r>
            <a:r>
              <a:rPr lang="en-US" baseline="0" dirty="0" err="1" smtClean="0"/>
              <a:t>github</a:t>
            </a:r>
            <a:r>
              <a:rPr lang="en-US" baseline="0" dirty="0" smtClean="0"/>
              <a:t>. Then the QA team pulls the code to test it. However, it doesn’t work. So they tell the developer that worked on it that it doesn’t work. Then guess what the developer says</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12</a:t>
            </a:fld>
            <a:endParaRPr lang="en-US"/>
          </a:p>
        </p:txBody>
      </p:sp>
    </p:spTree>
    <p:extLst>
      <p:ext uri="{BB962C8B-B14F-4D97-AF65-F5344CB8AC3E}">
        <p14:creationId xmlns:p14="http://schemas.microsoft.com/office/powerpoint/2010/main" val="857006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Pretty typical right?</a:t>
            </a:r>
            <a:r>
              <a:rPr lang="en-US" baseline="0" dirty="0" smtClean="0"/>
              <a:t> </a:t>
            </a:r>
          </a:p>
          <a:p>
            <a:endParaRPr lang="en-US" baseline="0" dirty="0" smtClean="0"/>
          </a:p>
          <a:p>
            <a:r>
              <a:rPr lang="en-US" baseline="0" dirty="0" smtClean="0"/>
              <a:t>Well, it turns out the tester’s machine didn’t have a dependency that converts video to an audio format. But the developer already had it in his machine, so he didn’t know. </a:t>
            </a:r>
          </a:p>
          <a:p>
            <a:endParaRPr lang="en-US" baseline="0" dirty="0" smtClean="0"/>
          </a:p>
          <a:p>
            <a:r>
              <a:rPr lang="en-US" baseline="0" dirty="0" smtClean="0"/>
              <a:t>And this is a very simple example, but imagine bigger applications with more dependencies. That would be very hard to keep track of.</a:t>
            </a:r>
          </a:p>
          <a:p>
            <a:endParaRPr lang="en-US" baseline="0" dirty="0" smtClean="0"/>
          </a:p>
          <a:p>
            <a:r>
              <a:rPr lang="en-US" baseline="0" dirty="0" smtClean="0"/>
              <a:t>And that’s where tools like </a:t>
            </a:r>
            <a:r>
              <a:rPr lang="en-US" baseline="0" dirty="0" err="1" smtClean="0"/>
              <a:t>docker</a:t>
            </a:r>
            <a:r>
              <a:rPr lang="en-US" baseline="0" dirty="0" smtClean="0"/>
              <a:t> and vagrant come in. </a:t>
            </a:r>
          </a:p>
          <a:p>
            <a:endParaRPr lang="en-US" baseline="0" dirty="0" smtClean="0"/>
          </a:p>
        </p:txBody>
      </p:sp>
      <p:sp>
        <p:nvSpPr>
          <p:cNvPr id="4" name="Slide Number Placeholder 3"/>
          <p:cNvSpPr>
            <a:spLocks noGrp="1"/>
          </p:cNvSpPr>
          <p:nvPr>
            <p:ph type="sldNum" sz="quarter" idx="10"/>
          </p:nvPr>
        </p:nvSpPr>
        <p:spPr/>
        <p:txBody>
          <a:bodyPr/>
          <a:lstStyle/>
          <a:p>
            <a:fld id="{85387819-815B-8D48-AAF2-8B96C46B15A4}" type="slidenum">
              <a:rPr lang="en-US" smtClean="0"/>
              <a:t>13</a:t>
            </a:fld>
            <a:endParaRPr lang="en-US"/>
          </a:p>
        </p:txBody>
      </p:sp>
    </p:spTree>
    <p:extLst>
      <p:ext uri="{BB962C8B-B14F-4D97-AF65-F5344CB8AC3E}">
        <p14:creationId xmlns:p14="http://schemas.microsoft.com/office/powerpoint/2010/main" val="1985564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most of these tools have a </a:t>
            </a:r>
            <a:r>
              <a:rPr lang="en-US" baseline="0" dirty="0" err="1" smtClean="0"/>
              <a:t>config</a:t>
            </a:r>
            <a:r>
              <a:rPr lang="en-US" baseline="0" dirty="0" smtClean="0"/>
              <a:t> file where you specify the operating system, dependencies and configurations. For example, a web server may need certain ports exposed, install a runtime to run the app, create a privileged user so you don’t run as root by default. And so on.</a:t>
            </a:r>
          </a:p>
          <a:p>
            <a:endParaRPr lang="en-US" baseline="0" dirty="0" smtClean="0"/>
          </a:p>
          <a:p>
            <a:r>
              <a:rPr lang="en-US" baseline="0" dirty="0" smtClean="0"/>
              <a:t>By putting these in a file, it can actually become version controlled. If you think about it: version controlling your entire environment. It’s like a blueprint of everything that a software needs to run. </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14</a:t>
            </a:fld>
            <a:endParaRPr lang="en-US"/>
          </a:p>
        </p:txBody>
      </p:sp>
    </p:spTree>
    <p:extLst>
      <p:ext uri="{BB962C8B-B14F-4D97-AF65-F5344CB8AC3E}">
        <p14:creationId xmlns:p14="http://schemas.microsoft.com/office/powerpoint/2010/main" val="756506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developer’s point of view, whenever someone adds a dependency, that dependency</a:t>
            </a:r>
            <a:r>
              <a:rPr lang="en-US" baseline="0" dirty="0" smtClean="0"/>
              <a:t> would be defined in the </a:t>
            </a:r>
            <a:r>
              <a:rPr lang="en-US" baseline="0" dirty="0" err="1" smtClean="0"/>
              <a:t>config</a:t>
            </a:r>
            <a:r>
              <a:rPr lang="en-US" baseline="0" dirty="0" smtClean="0"/>
              <a:t> file. So if another developer wants to build on top of his changes, it would pull the updated </a:t>
            </a:r>
            <a:r>
              <a:rPr lang="en-US" baseline="0" dirty="0" err="1" smtClean="0"/>
              <a:t>config</a:t>
            </a:r>
            <a:r>
              <a:rPr lang="en-US" baseline="0" dirty="0" smtClean="0"/>
              <a:t> file and use </a:t>
            </a:r>
            <a:r>
              <a:rPr lang="en-US" baseline="0" dirty="0" err="1" smtClean="0"/>
              <a:t>docker</a:t>
            </a:r>
            <a:r>
              <a:rPr lang="en-US" baseline="0" dirty="0" smtClean="0"/>
              <a:t> or vagrant to recreate the environment.</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15</a:t>
            </a:fld>
            <a:endParaRPr lang="en-US"/>
          </a:p>
        </p:txBody>
      </p:sp>
    </p:spTree>
    <p:extLst>
      <p:ext uri="{BB962C8B-B14F-4D97-AF65-F5344CB8AC3E}">
        <p14:creationId xmlns:p14="http://schemas.microsoft.com/office/powerpoint/2010/main" val="1233538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same goes for QA. They</a:t>
            </a:r>
            <a:r>
              <a:rPr lang="en-US" baseline="0" dirty="0" smtClean="0"/>
              <a:t>’d have the benefit of testing in the exact same environment as the developers, which not only saves their time, but the developers’ time to see why something’s not working. </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16</a:t>
            </a:fld>
            <a:endParaRPr lang="en-US"/>
          </a:p>
        </p:txBody>
      </p:sp>
    </p:spTree>
    <p:extLst>
      <p:ext uri="{BB962C8B-B14F-4D97-AF65-F5344CB8AC3E}">
        <p14:creationId xmlns:p14="http://schemas.microsoft.com/office/powerpoint/2010/main" val="1510556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the operations team have a much easier time putting the product in production. </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17</a:t>
            </a:fld>
            <a:endParaRPr lang="en-US"/>
          </a:p>
        </p:txBody>
      </p:sp>
    </p:spTree>
    <p:extLst>
      <p:ext uri="{BB962C8B-B14F-4D97-AF65-F5344CB8AC3E}">
        <p14:creationId xmlns:p14="http://schemas.microsoft.com/office/powerpoint/2010/main" val="1166596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so now we know what an immutable infrastructure is, </a:t>
            </a:r>
            <a:r>
              <a:rPr lang="en-US" dirty="0" smtClean="0"/>
              <a:t>we’re </a:t>
            </a:r>
            <a:r>
              <a:rPr lang="en-US" dirty="0" smtClean="0"/>
              <a:t>going to look at</a:t>
            </a:r>
            <a:r>
              <a:rPr lang="en-US" baseline="0" dirty="0" smtClean="0"/>
              <a:t> a specific tool called </a:t>
            </a:r>
            <a:r>
              <a:rPr lang="en-US" baseline="0" dirty="0" err="1" smtClean="0"/>
              <a:t>docker</a:t>
            </a:r>
            <a:r>
              <a:rPr lang="en-US" baseline="0" dirty="0" smtClean="0"/>
              <a:t>. As well as its role in SQA</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18</a:t>
            </a:fld>
            <a:endParaRPr lang="en-US"/>
          </a:p>
        </p:txBody>
      </p:sp>
    </p:spTree>
    <p:extLst>
      <p:ext uri="{BB962C8B-B14F-4D97-AF65-F5344CB8AC3E}">
        <p14:creationId xmlns:p14="http://schemas.microsoft.com/office/powerpoint/2010/main" val="634780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before we get to that, we need to understand the difference between virtual machine and containers. I’m sure most of us have</a:t>
            </a:r>
            <a:r>
              <a:rPr lang="en-US" baseline="0" dirty="0" smtClean="0"/>
              <a:t> heard of virtual machines, but maybe not containers. And this is important to go over it because </a:t>
            </a:r>
            <a:r>
              <a:rPr lang="en-US" baseline="0" dirty="0" err="1" smtClean="0"/>
              <a:t>docker</a:t>
            </a:r>
            <a:r>
              <a:rPr lang="en-US" baseline="0" dirty="0" smtClean="0"/>
              <a:t> uses containers.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5387819-815B-8D48-AAF2-8B96C46B15A4}" type="slidenum">
              <a:rPr lang="en-US" smtClean="0"/>
              <a:t>19</a:t>
            </a:fld>
            <a:endParaRPr lang="en-US"/>
          </a:p>
        </p:txBody>
      </p:sp>
    </p:spTree>
    <p:extLst>
      <p:ext uri="{BB962C8B-B14F-4D97-AF65-F5344CB8AC3E}">
        <p14:creationId xmlns:p14="http://schemas.microsoft.com/office/powerpoint/2010/main" val="1792161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who here has</a:t>
            </a:r>
            <a:r>
              <a:rPr lang="en-US" baseline="0" dirty="0" smtClean="0"/>
              <a:t> heard of immutable infrastructures?</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2</a:t>
            </a:fld>
            <a:endParaRPr lang="en-US"/>
          </a:p>
        </p:txBody>
      </p:sp>
    </p:spTree>
    <p:extLst>
      <p:ext uri="{BB962C8B-B14F-4D97-AF65-F5344CB8AC3E}">
        <p14:creationId xmlns:p14="http://schemas.microsoft.com/office/powerpoint/2010/main" val="1001405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a:t>
            </a:r>
            <a:r>
              <a:rPr lang="en-US" baseline="0" dirty="0" smtClean="0"/>
              <a:t> left side we have a virtual </a:t>
            </a:r>
            <a:r>
              <a:rPr lang="en-US" baseline="0" dirty="0" err="1" smtClean="0"/>
              <a:t>machine..how</a:t>
            </a:r>
            <a:r>
              <a:rPr lang="en-US" baseline="0" dirty="0" smtClean="0"/>
              <a:t> it looks u</a:t>
            </a:r>
            <a:r>
              <a:rPr lang="en-US" dirty="0" smtClean="0"/>
              <a:t>nder</a:t>
            </a:r>
            <a:r>
              <a:rPr lang="en-US" baseline="0" dirty="0" smtClean="0"/>
              <a:t> </a:t>
            </a:r>
            <a:r>
              <a:rPr lang="en-US" baseline="0" dirty="0" smtClean="0"/>
              <a:t>the </a:t>
            </a:r>
            <a:r>
              <a:rPr lang="en-US" baseline="0" dirty="0" smtClean="0"/>
              <a:t>hood. They’re</a:t>
            </a:r>
            <a:r>
              <a:rPr lang="en-US" dirty="0" smtClean="0"/>
              <a:t> </a:t>
            </a:r>
            <a:r>
              <a:rPr lang="en-US" dirty="0" smtClean="0"/>
              <a:t>powered by a hypervisor.</a:t>
            </a:r>
            <a:r>
              <a:rPr lang="en-US" baseline="0" dirty="0" smtClean="0"/>
              <a:t> </a:t>
            </a:r>
            <a:r>
              <a:rPr lang="en-US" baseline="0" dirty="0" smtClean="0"/>
              <a:t>They create and run virtual machines so that each VM has its own isolated space. </a:t>
            </a:r>
            <a:r>
              <a:rPr lang="en-US" baseline="0" dirty="0" smtClean="0"/>
              <a:t>If you’ve ever used something like </a:t>
            </a:r>
            <a:r>
              <a:rPr lang="en-US" baseline="0" dirty="0" err="1" smtClean="0"/>
              <a:t>virtualbox</a:t>
            </a:r>
            <a:r>
              <a:rPr lang="en-US" baseline="0" dirty="0" smtClean="0"/>
              <a:t>, </a:t>
            </a:r>
            <a:r>
              <a:rPr lang="en-US" baseline="0" dirty="0" smtClean="0"/>
              <a:t>you know you can have multiple virtualized environments. And the main example that uses it is cloud services. Instead of a </a:t>
            </a:r>
            <a:r>
              <a:rPr lang="en-US" baseline="0" dirty="0" smtClean="0"/>
              <a:t>single </a:t>
            </a:r>
            <a:r>
              <a:rPr lang="en-US" baseline="0" dirty="0" smtClean="0"/>
              <a:t>server </a:t>
            </a:r>
            <a:r>
              <a:rPr lang="en-US" baseline="0" dirty="0" smtClean="0"/>
              <a:t>for each app, it creates </a:t>
            </a:r>
            <a:r>
              <a:rPr lang="en-US" baseline="0" dirty="0" smtClean="0"/>
              <a:t>multiple virtual machines in that server. </a:t>
            </a:r>
            <a:r>
              <a:rPr lang="en-US" baseline="0" dirty="0" smtClean="0"/>
              <a:t>So a single server may have multiple apps running </a:t>
            </a:r>
            <a:r>
              <a:rPr lang="en-US" baseline="0" dirty="0" smtClean="0"/>
              <a:t>on it</a:t>
            </a:r>
            <a:r>
              <a:rPr lang="en-US" baseline="0" dirty="0" smtClean="0"/>
              <a:t>. </a:t>
            </a:r>
            <a:r>
              <a:rPr lang="en-US" baseline="0" dirty="0" smtClean="0"/>
              <a:t>This is very efficient in terms of </a:t>
            </a:r>
            <a:r>
              <a:rPr lang="en-US" baseline="0" dirty="0" smtClean="0"/>
              <a:t>CPU and </a:t>
            </a:r>
            <a:r>
              <a:rPr lang="en-US" baseline="0" dirty="0" smtClean="0"/>
              <a:t>memory usage.</a:t>
            </a:r>
          </a:p>
          <a:p>
            <a:endParaRPr lang="en-US" baseline="0" dirty="0" smtClean="0"/>
          </a:p>
          <a:p>
            <a:r>
              <a:rPr lang="en-US" baseline="0" dirty="0" smtClean="0"/>
              <a:t>Containers on the other hand don’t have an isolated operating system. It actually uses the same host kernel to run. So if you’re running containers on a </a:t>
            </a:r>
            <a:r>
              <a:rPr lang="en-US" baseline="0" dirty="0" err="1" smtClean="0"/>
              <a:t>linux</a:t>
            </a:r>
            <a:r>
              <a:rPr lang="en-US" baseline="0" dirty="0" smtClean="0"/>
              <a:t> machine, they’d use the </a:t>
            </a:r>
            <a:r>
              <a:rPr lang="en-US" baseline="0" dirty="0" err="1" smtClean="0"/>
              <a:t>linux</a:t>
            </a:r>
            <a:r>
              <a:rPr lang="en-US" baseline="0" dirty="0" smtClean="0"/>
              <a:t> kernel. If you’re running them on windows, they’d use the windows kernel. So the drawback is that you can’t choose what operating system </a:t>
            </a:r>
            <a:r>
              <a:rPr lang="en-US" baseline="0" dirty="0" smtClean="0"/>
              <a:t>you want to use. But there is a workaround, which is to use a virtual machine so that you can choose the kernel you want to run on. But </a:t>
            </a:r>
            <a:r>
              <a:rPr lang="en-US" baseline="0" dirty="0" smtClean="0"/>
              <a:t>because </a:t>
            </a:r>
            <a:r>
              <a:rPr lang="en-US" baseline="0" dirty="0" smtClean="0"/>
              <a:t>the fact that it </a:t>
            </a:r>
            <a:r>
              <a:rPr lang="en-US" baseline="0" dirty="0" smtClean="0"/>
              <a:t>doesn’t need a separate operating system, it’s extremely lightweight. They </a:t>
            </a:r>
            <a:r>
              <a:rPr lang="en-US" baseline="0" dirty="0" smtClean="0"/>
              <a:t>use even </a:t>
            </a:r>
            <a:r>
              <a:rPr lang="en-US" baseline="0" dirty="0" smtClean="0"/>
              <a:t>less CPU and memory than virtual machines, and they’re </a:t>
            </a:r>
            <a:r>
              <a:rPr lang="en-US" baseline="0" dirty="0" smtClean="0"/>
              <a:t>much faster</a:t>
            </a:r>
            <a:r>
              <a:rPr lang="en-US" baseline="0" dirty="0" smtClean="0"/>
              <a:t>. </a:t>
            </a:r>
          </a:p>
          <a:p>
            <a:endParaRPr lang="en-US" baseline="0" dirty="0" smtClean="0"/>
          </a:p>
          <a:p>
            <a:r>
              <a:rPr lang="en-US" baseline="0" dirty="0" smtClean="0"/>
              <a:t>//Also, something I didn’t understand at first is that a container is usually associated with a single command. </a:t>
            </a:r>
            <a:endParaRPr lang="en-US" baseline="0" dirty="0" smtClean="0"/>
          </a:p>
          <a:p>
            <a:r>
              <a:rPr lang="en-US" baseline="0" dirty="0" smtClean="0"/>
              <a:t>//Also </a:t>
            </a:r>
            <a:r>
              <a:rPr lang="en-US" baseline="0" dirty="0" smtClean="0"/>
              <a:t>if you’ve never used containers before, one major difference is a container is usually does one thing. So for example, it would run a web app and that’s it. </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20</a:t>
            </a:fld>
            <a:endParaRPr lang="en-US"/>
          </a:p>
        </p:txBody>
      </p:sp>
    </p:spTree>
    <p:extLst>
      <p:ext uri="{BB962C8B-B14F-4D97-AF65-F5344CB8AC3E}">
        <p14:creationId xmlns:p14="http://schemas.microsoft.com/office/powerpoint/2010/main" val="1016986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configuration file that </a:t>
            </a:r>
            <a:r>
              <a:rPr lang="en-US" dirty="0" err="1" smtClean="0"/>
              <a:t>docker</a:t>
            </a:r>
            <a:r>
              <a:rPr lang="en-US" dirty="0" smtClean="0"/>
              <a:t> uses. It’s called a </a:t>
            </a:r>
            <a:r>
              <a:rPr lang="en-US" dirty="0" err="1" smtClean="0"/>
              <a:t>Dockerfile</a:t>
            </a:r>
            <a:r>
              <a:rPr lang="en-US" dirty="0" smtClean="0"/>
              <a:t>.</a:t>
            </a:r>
          </a:p>
          <a:p>
            <a:endParaRPr lang="en-US" dirty="0" smtClean="0"/>
          </a:p>
          <a:p>
            <a:r>
              <a:rPr lang="en-US" dirty="0" smtClean="0"/>
              <a:t>So starting from the top, </a:t>
            </a:r>
            <a:r>
              <a:rPr lang="en-US" dirty="0" smtClean="0"/>
              <a:t>the FROM command specifies </a:t>
            </a:r>
            <a:r>
              <a:rPr lang="en-US" dirty="0" smtClean="0"/>
              <a:t>the </a:t>
            </a:r>
            <a:r>
              <a:rPr lang="en-US" dirty="0" err="1" smtClean="0"/>
              <a:t>linux</a:t>
            </a:r>
            <a:r>
              <a:rPr lang="en-US" baseline="0" dirty="0" smtClean="0"/>
              <a:t> distribution. </a:t>
            </a:r>
            <a:r>
              <a:rPr lang="en-US" baseline="0" dirty="0" smtClean="0"/>
              <a:t>The RUN commands contain </a:t>
            </a:r>
            <a:r>
              <a:rPr lang="en-US" baseline="0" dirty="0" smtClean="0"/>
              <a:t>commands to build the </a:t>
            </a:r>
            <a:r>
              <a:rPr lang="en-US" baseline="0" dirty="0" smtClean="0"/>
              <a:t>container image. </a:t>
            </a:r>
            <a:r>
              <a:rPr lang="en-US" baseline="0" dirty="0" smtClean="0"/>
              <a:t>Here, we’re installing some dependencies to run a </a:t>
            </a:r>
            <a:r>
              <a:rPr lang="en-US" baseline="0" dirty="0" err="1" smtClean="0"/>
              <a:t>nodejs</a:t>
            </a:r>
            <a:r>
              <a:rPr lang="en-US" baseline="0" dirty="0" smtClean="0"/>
              <a:t> app.</a:t>
            </a:r>
          </a:p>
          <a:p>
            <a:endParaRPr lang="en-US" baseline="0" dirty="0" smtClean="0"/>
          </a:p>
          <a:p>
            <a:r>
              <a:rPr lang="en-US" baseline="0" dirty="0" smtClean="0"/>
              <a:t>The ADD command will add our local </a:t>
            </a:r>
            <a:r>
              <a:rPr lang="en-US" baseline="0" dirty="0" err="1" smtClean="0"/>
              <a:t>app.js</a:t>
            </a:r>
            <a:r>
              <a:rPr lang="en-US" baseline="0" dirty="0" smtClean="0"/>
              <a:t> file to the container.</a:t>
            </a:r>
          </a:p>
          <a:p>
            <a:endParaRPr lang="en-US" baseline="0" dirty="0" smtClean="0"/>
          </a:p>
          <a:p>
            <a:r>
              <a:rPr lang="en-US" baseline="0" dirty="0" smtClean="0"/>
              <a:t>EXPOSE port </a:t>
            </a:r>
            <a:r>
              <a:rPr lang="en-US" baseline="0" dirty="0" smtClean="0"/>
              <a:t>8080 exposes the container’s 8080 port</a:t>
            </a:r>
            <a:endParaRPr lang="en-US" baseline="0" dirty="0" smtClean="0"/>
          </a:p>
          <a:p>
            <a:endParaRPr lang="en-US" baseline="0" dirty="0" smtClean="0"/>
          </a:p>
          <a:p>
            <a:r>
              <a:rPr lang="en-US" baseline="0" dirty="0" smtClean="0"/>
              <a:t>Then finally CMD specifies the process that should </a:t>
            </a:r>
            <a:r>
              <a:rPr lang="en-US" baseline="0" dirty="0" smtClean="0"/>
              <a:t>run when </a:t>
            </a:r>
            <a:r>
              <a:rPr lang="en-US" baseline="0" dirty="0" err="1" smtClean="0"/>
              <a:t>startingthe</a:t>
            </a:r>
            <a:r>
              <a:rPr lang="en-US" baseline="0" dirty="0" smtClean="0"/>
              <a:t> container. Here, we’re simply running our </a:t>
            </a:r>
            <a:r>
              <a:rPr lang="en-US" baseline="0" dirty="0" err="1" smtClean="0"/>
              <a:t>nodejs</a:t>
            </a:r>
            <a:r>
              <a:rPr lang="en-US" baseline="0" dirty="0" smtClean="0"/>
              <a:t> app</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5387819-815B-8D48-AAF2-8B96C46B15A4}" type="slidenum">
              <a:rPr lang="en-US" smtClean="0"/>
              <a:t>21</a:t>
            </a:fld>
            <a:endParaRPr lang="en-US"/>
          </a:p>
        </p:txBody>
      </p:sp>
    </p:spTree>
    <p:extLst>
      <p:ext uri="{BB962C8B-B14F-4D97-AF65-F5344CB8AC3E}">
        <p14:creationId xmlns:p14="http://schemas.microsoft.com/office/powerpoint/2010/main" val="1732574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finally, to create the environment, we first build an image. Then we start a container based off that image.</a:t>
            </a:r>
          </a:p>
          <a:p>
            <a:endParaRPr lang="en-US" baseline="0" dirty="0" smtClean="0"/>
          </a:p>
          <a:p>
            <a:r>
              <a:rPr lang="en-US" baseline="0" dirty="0" smtClean="0"/>
              <a:t>Here, the </a:t>
            </a:r>
            <a:r>
              <a:rPr lang="mr-IN" baseline="0" dirty="0" smtClean="0"/>
              <a:t>–</a:t>
            </a:r>
            <a:r>
              <a:rPr lang="en-US" baseline="0" dirty="0" smtClean="0"/>
              <a:t>p flag indicates the mapping between the host port and the container port.</a:t>
            </a:r>
            <a:endParaRPr lang="en-US" dirty="0" smtClean="0"/>
          </a:p>
        </p:txBody>
      </p:sp>
      <p:sp>
        <p:nvSpPr>
          <p:cNvPr id="4" name="Slide Number Placeholder 3"/>
          <p:cNvSpPr>
            <a:spLocks noGrp="1"/>
          </p:cNvSpPr>
          <p:nvPr>
            <p:ph type="sldNum" sz="quarter" idx="10"/>
          </p:nvPr>
        </p:nvSpPr>
        <p:spPr/>
        <p:txBody>
          <a:bodyPr/>
          <a:lstStyle/>
          <a:p>
            <a:fld id="{85387819-815B-8D48-AAF2-8B96C46B15A4}" type="slidenum">
              <a:rPr lang="en-US" smtClean="0"/>
              <a:t>22</a:t>
            </a:fld>
            <a:endParaRPr lang="en-US"/>
          </a:p>
        </p:txBody>
      </p:sp>
    </p:spTree>
    <p:extLst>
      <p:ext uri="{BB962C8B-B14F-4D97-AF65-F5344CB8AC3E}">
        <p14:creationId xmlns:p14="http://schemas.microsoft.com/office/powerpoint/2010/main" val="20083513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benefits for testers is that... </a:t>
            </a:r>
            <a:r>
              <a:rPr lang="en-US" baseline="0" dirty="0" smtClean="0"/>
              <a:t>testing becomes system agnostic. It doesn’t matter which machine you’re using. It should closely reflect the production environment. </a:t>
            </a:r>
            <a:endParaRPr lang="en-US" dirty="0" smtClean="0"/>
          </a:p>
          <a:p>
            <a:endParaRPr lang="en-US" dirty="0" smtClean="0"/>
          </a:p>
          <a:p>
            <a:r>
              <a:rPr lang="en-US" dirty="0" smtClean="0"/>
              <a:t>Because </a:t>
            </a:r>
            <a:r>
              <a:rPr lang="en-US" dirty="0" smtClean="0"/>
              <a:t>containers are lightweight and self contained, we can start up a container test its behaviors as if</a:t>
            </a:r>
            <a:r>
              <a:rPr lang="en-US" baseline="0" dirty="0" smtClean="0"/>
              <a:t> they’re on a production machine</a:t>
            </a:r>
            <a:r>
              <a:rPr lang="en-US" baseline="0" dirty="0" smtClean="0"/>
              <a:t>. It doesn’t matter which machine we’re using. Even if we’re using a different OS, we can use a virtual machine to run </a:t>
            </a:r>
            <a:r>
              <a:rPr lang="en-US" baseline="0" dirty="0" err="1" smtClean="0"/>
              <a:t>docker</a:t>
            </a:r>
            <a:r>
              <a:rPr lang="en-US" baseline="0" dirty="0" smtClean="0"/>
              <a:t>, and that would use the same kernel as the production machine.</a:t>
            </a:r>
          </a:p>
          <a:p>
            <a:endParaRPr lang="en-US" baseline="0" dirty="0" smtClean="0"/>
          </a:p>
          <a:p>
            <a:r>
              <a:rPr lang="en-US" baseline="0" dirty="0" smtClean="0"/>
              <a:t>// </a:t>
            </a:r>
            <a:r>
              <a:rPr lang="en-US" baseline="0" dirty="0" smtClean="0"/>
              <a:t>There’s no overhead to manually setup the environment just to test a particular thing.</a:t>
            </a:r>
          </a:p>
          <a:p>
            <a:endParaRPr lang="en-US" baseline="0" dirty="0" smtClean="0"/>
          </a:p>
          <a:p>
            <a:r>
              <a:rPr lang="en-US" baseline="0" dirty="0" smtClean="0"/>
              <a:t>//But </a:t>
            </a:r>
            <a:r>
              <a:rPr lang="en-US" baseline="0" dirty="0" smtClean="0"/>
              <a:t>say you’re using a windows machine, when the container can only run on </a:t>
            </a:r>
            <a:r>
              <a:rPr lang="en-US" baseline="0" dirty="0" err="1" smtClean="0"/>
              <a:t>linux</a:t>
            </a:r>
            <a:r>
              <a:rPr lang="en-US" baseline="0" dirty="0" smtClean="0"/>
              <a:t>. Because remember, a container shares the host OS. To get around this, all you have to do is run a </a:t>
            </a:r>
            <a:r>
              <a:rPr lang="en-US" baseline="0" dirty="0" err="1" smtClean="0"/>
              <a:t>linux</a:t>
            </a:r>
            <a:r>
              <a:rPr lang="en-US" baseline="0" dirty="0" smtClean="0"/>
              <a:t> virtual machine and run that instead.</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23</a:t>
            </a:fld>
            <a:endParaRPr lang="en-US"/>
          </a:p>
        </p:txBody>
      </p:sp>
    </p:spTree>
    <p:extLst>
      <p:ext uri="{BB962C8B-B14F-4D97-AF65-F5344CB8AC3E}">
        <p14:creationId xmlns:p14="http://schemas.microsoft.com/office/powerpoint/2010/main" val="2015189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another tool called </a:t>
            </a:r>
            <a:r>
              <a:rPr lang="en-US" dirty="0" err="1" smtClean="0"/>
              <a:t>docker</a:t>
            </a:r>
            <a:r>
              <a:rPr lang="en-US" dirty="0" smtClean="0"/>
              <a:t>-compose, you can specify a collection of containers to </a:t>
            </a:r>
            <a:r>
              <a:rPr lang="en-US" dirty="0" smtClean="0"/>
              <a:t>run together </a:t>
            </a:r>
            <a:r>
              <a:rPr lang="en-US" dirty="0" smtClean="0"/>
              <a:t>with a single command. This makes integration</a:t>
            </a:r>
            <a:r>
              <a:rPr lang="en-US" baseline="0" dirty="0" smtClean="0"/>
              <a:t> testing much faster and less error </a:t>
            </a:r>
            <a:r>
              <a:rPr lang="en-US" baseline="0" dirty="0" smtClean="0"/>
              <a:t>prone. You can also delete them just as easily.</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24</a:t>
            </a:fld>
            <a:endParaRPr lang="en-US"/>
          </a:p>
        </p:txBody>
      </p:sp>
    </p:spTree>
    <p:extLst>
      <p:ext uri="{BB962C8B-B14F-4D97-AF65-F5344CB8AC3E}">
        <p14:creationId xmlns:p14="http://schemas.microsoft.com/office/powerpoint/2010/main" val="1106706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with </a:t>
            </a:r>
            <a:r>
              <a:rPr lang="en-US" baseline="0" dirty="0" err="1" smtClean="0"/>
              <a:t>docker</a:t>
            </a:r>
            <a:r>
              <a:rPr lang="en-US" baseline="0" dirty="0" smtClean="0"/>
              <a:t>-compose, i</a:t>
            </a:r>
            <a:r>
              <a:rPr lang="en-US" dirty="0" smtClean="0"/>
              <a:t>t’s easy to run multiple instances of a container. </a:t>
            </a:r>
            <a:r>
              <a:rPr lang="en-US" dirty="0" smtClean="0"/>
              <a:t>You just have to specify a number.</a:t>
            </a:r>
            <a:r>
              <a:rPr lang="en-US" baseline="0" dirty="0" smtClean="0"/>
              <a:t> And with that in place, you can start testing other things like scalability, reliability, and resource usage.</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25</a:t>
            </a:fld>
            <a:endParaRPr lang="en-US"/>
          </a:p>
        </p:txBody>
      </p:sp>
    </p:spTree>
    <p:extLst>
      <p:ext uri="{BB962C8B-B14F-4D97-AF65-F5344CB8AC3E}">
        <p14:creationId xmlns:p14="http://schemas.microsoft.com/office/powerpoint/2010/main" val="1175786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more importantly</a:t>
            </a:r>
            <a:r>
              <a:rPr lang="en-US" baseline="0" dirty="0" smtClean="0"/>
              <a:t> </a:t>
            </a:r>
            <a:r>
              <a:rPr lang="en-US" dirty="0" smtClean="0"/>
              <a:t>is that anyone can test.</a:t>
            </a:r>
            <a:r>
              <a:rPr lang="en-US" baseline="0" dirty="0" smtClean="0"/>
              <a:t> Usually QA has their own set of servers to test things, but now developers can setup their own. This allows the developers can test their code in terms of the entire infrastructure just as easily, and catch defects early on. Even before it reaches QA. This ends up saving a lot of time for everyone in the team.</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26</a:t>
            </a:fld>
            <a:endParaRPr lang="en-US"/>
          </a:p>
        </p:txBody>
      </p:sp>
    </p:spTree>
    <p:extLst>
      <p:ext uri="{BB962C8B-B14F-4D97-AF65-F5344CB8AC3E}">
        <p14:creationId xmlns:p14="http://schemas.microsoft.com/office/powerpoint/2010/main" val="12606992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Immutability infrastructures are becoming</a:t>
            </a:r>
            <a:r>
              <a:rPr lang="en-US" baseline="0" dirty="0" smtClean="0"/>
              <a:t> a standard at a lot of </a:t>
            </a:r>
            <a:r>
              <a:rPr lang="en-US" baseline="0" dirty="0" smtClean="0"/>
              <a:t>places. </a:t>
            </a:r>
            <a:endParaRPr lang="en-US" baseline="0" dirty="0" smtClean="0"/>
          </a:p>
          <a:p>
            <a:endParaRPr lang="en-US" baseline="0" dirty="0" smtClean="0"/>
          </a:p>
          <a:p>
            <a:r>
              <a:rPr lang="en-US" baseline="0" dirty="0" smtClean="0"/>
              <a:t>I have a friend who works at apple as an internal tools </a:t>
            </a:r>
            <a:r>
              <a:rPr lang="en-US" baseline="0" dirty="0" smtClean="0"/>
              <a:t>developer who says they’re using </a:t>
            </a:r>
            <a:r>
              <a:rPr lang="en-US" baseline="0" dirty="0" smtClean="0"/>
              <a:t>vagrant. He also mentioned that they’re starting to pick up </a:t>
            </a:r>
            <a:r>
              <a:rPr lang="en-US" baseline="0" dirty="0" err="1" smtClean="0"/>
              <a:t>docker</a:t>
            </a:r>
            <a:r>
              <a:rPr lang="en-US" baseline="0" dirty="0" smtClean="0"/>
              <a:t> as well.</a:t>
            </a:r>
          </a:p>
          <a:p>
            <a:endParaRPr lang="en-US" baseline="0" dirty="0" smtClean="0"/>
          </a:p>
          <a:p>
            <a:r>
              <a:rPr lang="en-US" baseline="0" dirty="0" smtClean="0"/>
              <a:t>Also, </a:t>
            </a:r>
            <a:r>
              <a:rPr lang="en-US" baseline="0" dirty="0" smtClean="0"/>
              <a:t>Microsoft. </a:t>
            </a:r>
            <a:r>
              <a:rPr lang="en-US" baseline="0" dirty="0" err="1" smtClean="0"/>
              <a:t>Theyre</a:t>
            </a:r>
            <a:r>
              <a:rPr lang="en-US" baseline="0" dirty="0" smtClean="0"/>
              <a:t> using </a:t>
            </a:r>
            <a:r>
              <a:rPr lang="en-US" baseline="0" dirty="0" err="1" smtClean="0"/>
              <a:t>docker</a:t>
            </a:r>
            <a:r>
              <a:rPr lang="en-US" baseline="0" dirty="0" smtClean="0"/>
              <a:t> for their new </a:t>
            </a:r>
            <a:r>
              <a:rPr lang="en-US" baseline="0" dirty="0" err="1" smtClean="0"/>
              <a:t>mvc</a:t>
            </a:r>
            <a:r>
              <a:rPr lang="en-US" baseline="0" dirty="0" smtClean="0"/>
              <a:t> core framework</a:t>
            </a:r>
            <a:r>
              <a:rPr lang="en-US" baseline="0" dirty="0" smtClean="0"/>
              <a:t>.</a:t>
            </a:r>
          </a:p>
          <a:p>
            <a:endParaRPr lang="en-US" baseline="0" dirty="0" smtClean="0"/>
          </a:p>
          <a:p>
            <a:r>
              <a:rPr lang="en-US" baseline="0" dirty="0" smtClean="0"/>
              <a:t>Google cloud platform is pretty much all containers.</a:t>
            </a:r>
            <a:endParaRPr lang="en-US" baseline="0" dirty="0" smtClean="0"/>
          </a:p>
          <a:p>
            <a:endParaRPr lang="en-US" baseline="0" dirty="0" smtClean="0"/>
          </a:p>
          <a:p>
            <a:r>
              <a:rPr lang="en-US" baseline="0" dirty="0" smtClean="0"/>
              <a:t>So </a:t>
            </a:r>
            <a:r>
              <a:rPr lang="en-US" baseline="0" dirty="0" smtClean="0"/>
              <a:t>it’s definitely something worth learning. We’ve seen how It increases the level of productivity for QA, and helps them focus on what they do best, which is testing.</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27</a:t>
            </a:fld>
            <a:endParaRPr lang="en-US"/>
          </a:p>
        </p:txBody>
      </p:sp>
    </p:spTree>
    <p:extLst>
      <p:ext uri="{BB962C8B-B14F-4D97-AF65-F5344CB8AC3E}">
        <p14:creationId xmlns:p14="http://schemas.microsoft.com/office/powerpoint/2010/main" val="735530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tools like </a:t>
            </a:r>
            <a:r>
              <a:rPr lang="en-US" dirty="0" err="1" smtClean="0"/>
              <a:t>docker</a:t>
            </a:r>
            <a:r>
              <a:rPr lang="en-US" dirty="0" smtClean="0"/>
              <a:t>?</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3</a:t>
            </a:fld>
            <a:endParaRPr lang="en-US"/>
          </a:p>
        </p:txBody>
      </p:sp>
    </p:spTree>
    <p:extLst>
      <p:ext uri="{BB962C8B-B14F-4D97-AF65-F5344CB8AC3E}">
        <p14:creationId xmlns:p14="http://schemas.microsoft.com/office/powerpoint/2010/main" val="60953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Vagrant?</a:t>
            </a:r>
          </a:p>
          <a:p>
            <a:endParaRPr lang="en-US" dirty="0" smtClean="0"/>
          </a:p>
          <a:p>
            <a:r>
              <a:rPr lang="en-US" dirty="0" smtClean="0"/>
              <a:t>So some of you</a:t>
            </a:r>
            <a:r>
              <a:rPr lang="en-US" baseline="0" dirty="0" smtClean="0"/>
              <a:t> guys probably know these tools but not the term for what they’re trying to achieve. And that is to make your infrastructure as immutable as possible. </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4</a:t>
            </a:fld>
            <a:endParaRPr lang="en-US"/>
          </a:p>
        </p:txBody>
      </p:sp>
    </p:spTree>
    <p:extLst>
      <p:ext uri="{BB962C8B-B14F-4D97-AF65-F5344CB8AC3E}">
        <p14:creationId xmlns:p14="http://schemas.microsoft.com/office/powerpoint/2010/main" val="801509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a:t>
            </a:r>
            <a:r>
              <a:rPr lang="en-US" baseline="0" dirty="0" smtClean="0"/>
              <a:t> we mean by immutable? Well, if you’re familiar with java or most other languages, strings are immutable. That is, you can’t modify the original string. and instead a new string is returned. It’s the same concept here. Instead of modifying an existing infrastructure, you return a new infrastructure.</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5</a:t>
            </a:fld>
            <a:endParaRPr lang="en-US"/>
          </a:p>
        </p:txBody>
      </p:sp>
    </p:spTree>
    <p:extLst>
      <p:ext uri="{BB962C8B-B14F-4D97-AF65-F5344CB8AC3E}">
        <p14:creationId xmlns:p14="http://schemas.microsoft.com/office/powerpoint/2010/main" val="207691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infrastructure?</a:t>
            </a:r>
            <a:r>
              <a:rPr lang="en-US" baseline="0" dirty="0" smtClean="0"/>
              <a:t> This one’s a little vague because the basic definition is the organization of the various parts of a system. All to perform some kind of an operation. You can think of roads that allow us to drive safely, or lighthouses to guide ships. But in our case, you can think of it as the environment that allows our software to run. For example, an app may depend on some dependencies and configurations for it to work. Then these dependencies and configurations must be part of the environment. That’s what we mean by infrastructure.</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6</a:t>
            </a:fld>
            <a:endParaRPr lang="en-US"/>
          </a:p>
        </p:txBody>
      </p:sp>
    </p:spTree>
    <p:extLst>
      <p:ext uri="{BB962C8B-B14F-4D97-AF65-F5344CB8AC3E}">
        <p14:creationId xmlns:p14="http://schemas.microsoft.com/office/powerpoint/2010/main" val="13258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putting these together,</a:t>
            </a:r>
            <a:r>
              <a:rPr lang="en-US" baseline="0" dirty="0" smtClean="0"/>
              <a:t> it’s a software environment that cannot change. If we want to modify something like updating a dependency, we’d have to create a new environment with those changes added. Again, going back to strings. It’s just like it.</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7</a:t>
            </a:fld>
            <a:endParaRPr lang="en-US"/>
          </a:p>
        </p:txBody>
      </p:sp>
    </p:spTree>
    <p:extLst>
      <p:ext uri="{BB962C8B-B14F-4D97-AF65-F5344CB8AC3E}">
        <p14:creationId xmlns:p14="http://schemas.microsoft.com/office/powerpoint/2010/main" val="120858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more</a:t>
            </a:r>
            <a:r>
              <a:rPr lang="en-US" baseline="0" dirty="0" smtClean="0"/>
              <a:t> technical definition. </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8</a:t>
            </a:fld>
            <a:endParaRPr lang="en-US"/>
          </a:p>
        </p:txBody>
      </p:sp>
    </p:spTree>
    <p:extLst>
      <p:ext uri="{BB962C8B-B14F-4D97-AF65-F5344CB8AC3E}">
        <p14:creationId xmlns:p14="http://schemas.microsoft.com/office/powerpoint/2010/main" val="1911689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a:t>
            </a:r>
            <a:r>
              <a:rPr lang="mr-IN" dirty="0" smtClean="0"/>
              <a:t>…</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9</a:t>
            </a:fld>
            <a:endParaRPr lang="en-US"/>
          </a:p>
        </p:txBody>
      </p:sp>
    </p:spTree>
    <p:extLst>
      <p:ext uri="{BB962C8B-B14F-4D97-AF65-F5344CB8AC3E}">
        <p14:creationId xmlns:p14="http://schemas.microsoft.com/office/powerpoint/2010/main" val="1074727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112FC2B-6FE5-F94D-85E1-773F515B9BEF}" type="datetimeFigureOut">
              <a:rPr lang="en-US" smtClean="0"/>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12FC2B-6FE5-F94D-85E1-773F515B9BEF}" type="datetimeFigureOut">
              <a:rPr lang="en-US" smtClean="0"/>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12FC2B-6FE5-F94D-85E1-773F515B9BEF}" type="datetimeFigureOut">
              <a:rPr lang="en-US" smtClean="0"/>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12FC2B-6FE5-F94D-85E1-773F515B9BEF}" type="datetimeFigureOut">
              <a:rPr lang="en-US" smtClean="0"/>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12FC2B-6FE5-F94D-85E1-773F515B9BEF}" type="datetimeFigureOut">
              <a:rPr lang="en-US" smtClean="0"/>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112FC2B-6FE5-F94D-85E1-773F515B9BEF}" type="datetimeFigureOut">
              <a:rPr lang="en-US" smtClean="0"/>
              <a:t>3/27/17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112FC2B-6FE5-F94D-85E1-773F515B9BEF}" type="datetimeFigureOut">
              <a:rPr lang="en-US" smtClean="0"/>
              <a:t>3/27/17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112FC2B-6FE5-F94D-85E1-773F515B9BEF}" type="datetimeFigureOut">
              <a:rPr lang="en-US" smtClean="0"/>
              <a:t>3/27/17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2FC2B-6FE5-F94D-85E1-773F515B9BEF}" type="datetimeFigureOut">
              <a:rPr lang="en-US" smtClean="0"/>
              <a:t>3/27/17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12FC2B-6FE5-F94D-85E1-773F515B9BEF}" type="datetimeFigureOut">
              <a:rPr lang="en-US" smtClean="0"/>
              <a:t>3/27/17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12FC2B-6FE5-F94D-85E1-773F515B9BEF}" type="datetimeFigureOut">
              <a:rPr lang="en-US" smtClean="0"/>
              <a:t>3/27/17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92F3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12FC2B-6FE5-F94D-85E1-773F515B9BEF}" type="datetimeFigureOut">
              <a:rPr lang="en-US" smtClean="0"/>
              <a:t>3/27/17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DA8884-D5A8-194F-BC3D-433A3B171A28}" type="slidenum">
              <a:rPr lang="en-US" smtClean="0"/>
              <a:t>‹#›</a:t>
            </a:fld>
            <a:endParaRPr lang="en-US"/>
          </a:p>
        </p:txBody>
      </p:sp>
    </p:spTree>
    <p:extLst>
      <p:ext uri="{BB962C8B-B14F-4D97-AF65-F5344CB8AC3E}">
        <p14:creationId xmlns:p14="http://schemas.microsoft.com/office/powerpoint/2010/main" val="12395501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tiff"/></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image" Target="../media/image19.png"/><Relationship Id="rId16" Type="http://schemas.openxmlformats.org/officeDocument/2006/relationships/image" Target="../media/image20.png"/><Relationship Id="rId17" Type="http://schemas.openxmlformats.org/officeDocument/2006/relationships/image" Target="../media/image21.png"/><Relationship Id="rId18" Type="http://schemas.openxmlformats.org/officeDocument/2006/relationships/image" Target="../media/image22.png"/><Relationship Id="rId1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71687"/>
            <a:ext cx="9144000" cy="2495550"/>
          </a:xfrm>
        </p:spPr>
        <p:txBody>
          <a:bodyPr>
            <a:noAutofit/>
          </a:bodyPr>
          <a:lstStyle/>
          <a:p>
            <a:r>
              <a:rPr lang="en-US" sz="8800" b="1" spc="50" dirty="0" smtClean="0">
                <a:solidFill>
                  <a:srgbClr val="F7FFF7"/>
                </a:solidFill>
                <a:latin typeface="Helvetica Neue" charset="0"/>
                <a:ea typeface="Helvetica Neue" charset="0"/>
                <a:cs typeface="Helvetica Neue" charset="0"/>
              </a:rPr>
              <a:t>Immutable Infrastructures in SQA</a:t>
            </a:r>
            <a:endParaRPr lang="en-US" sz="8800" b="1" spc="50" dirty="0">
              <a:solidFill>
                <a:srgbClr val="F7FFF7"/>
              </a:solidFill>
              <a:latin typeface="Helvetica Neue" charset="0"/>
              <a:ea typeface="Helvetica Neue" charset="0"/>
              <a:cs typeface="Helvetica Neue" charset="0"/>
            </a:endParaRPr>
          </a:p>
        </p:txBody>
      </p:sp>
      <p:sp>
        <p:nvSpPr>
          <p:cNvPr id="3" name="Subtitle 2"/>
          <p:cNvSpPr>
            <a:spLocks noGrp="1"/>
          </p:cNvSpPr>
          <p:nvPr>
            <p:ph type="subTitle" idx="1"/>
          </p:nvPr>
        </p:nvSpPr>
        <p:spPr>
          <a:xfrm>
            <a:off x="1524000" y="5086349"/>
            <a:ext cx="9144000" cy="1485901"/>
          </a:xfrm>
        </p:spPr>
        <p:txBody>
          <a:bodyPr>
            <a:normAutofit/>
          </a:bodyPr>
          <a:lstStyle/>
          <a:p>
            <a:r>
              <a:rPr lang="en-US" sz="2800" spc="80" dirty="0" smtClean="0">
                <a:solidFill>
                  <a:srgbClr val="4ECDC4"/>
                </a:solidFill>
                <a:latin typeface="Helvetica Neue Medium" charset="0"/>
                <a:ea typeface="Helvetica Neue Medium" charset="0"/>
                <a:cs typeface="Helvetica Neue Medium" charset="0"/>
              </a:rPr>
              <a:t>BYUNG KANG / ROBBY LAGEN</a:t>
            </a:r>
            <a:endParaRPr lang="en-US" sz="2800" spc="80" dirty="0">
              <a:solidFill>
                <a:srgbClr val="4ECDC4"/>
              </a:solidFill>
              <a:latin typeface="Helvetica Neue Medium" charset="0"/>
              <a:ea typeface="Helvetica Neue Medium" charset="0"/>
              <a:cs typeface="Helvetica Neue Medium" charset="0"/>
            </a:endParaRPr>
          </a:p>
        </p:txBody>
      </p:sp>
    </p:spTree>
    <p:extLst>
      <p:ext uri="{BB962C8B-B14F-4D97-AF65-F5344CB8AC3E}">
        <p14:creationId xmlns:p14="http://schemas.microsoft.com/office/powerpoint/2010/main" val="3905935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5650"/>
            <a:ext cx="10515600" cy="4351338"/>
          </a:xfrm>
        </p:spPr>
        <p:txBody>
          <a:bodyPr>
            <a:normAutofit/>
          </a:bodyPr>
          <a:lstStyle/>
          <a:p>
            <a:pPr marL="0" lvl="0" indent="0" algn="ctr">
              <a:lnSpc>
                <a:spcPct val="100000"/>
              </a:lnSpc>
              <a:spcBef>
                <a:spcPts val="0"/>
              </a:spcBef>
              <a:buNone/>
              <a:defRPr/>
            </a:pPr>
            <a:r>
              <a:rPr lang="en-US" sz="8000" b="1" dirty="0" err="1" smtClean="0">
                <a:latin typeface="Helvetica Neue" charset="0"/>
                <a:ea typeface="Helvetica Neue" charset="0"/>
                <a:cs typeface="Helvetica Neue" charset="0"/>
              </a:rPr>
              <a:t>youtube</a:t>
            </a:r>
            <a:r>
              <a:rPr lang="en-US" sz="8000" b="1" dirty="0" smtClean="0">
                <a:latin typeface="Helvetica Neue" charset="0"/>
                <a:ea typeface="Helvetica Neue" charset="0"/>
                <a:cs typeface="Helvetica Neue" charset="0"/>
              </a:rPr>
              <a:t> video downloader</a:t>
            </a:r>
            <a:endParaRPr lang="en-US" sz="8000" b="1" dirty="0">
              <a:solidFill>
                <a:srgbClr val="4ECDC4"/>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5661183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5650"/>
            <a:ext cx="10515600" cy="4351338"/>
          </a:xfrm>
        </p:spPr>
        <p:txBody>
          <a:bodyPr>
            <a:normAutofit/>
          </a:bodyPr>
          <a:lstStyle/>
          <a:p>
            <a:pPr marL="0" lvl="0" indent="0" algn="ctr">
              <a:lnSpc>
                <a:spcPct val="100000"/>
              </a:lnSpc>
              <a:spcBef>
                <a:spcPts val="0"/>
              </a:spcBef>
              <a:buNone/>
              <a:defRPr/>
            </a:pPr>
            <a:r>
              <a:rPr lang="en-US" sz="8000" b="1" dirty="0" err="1" smtClean="0">
                <a:latin typeface="Helvetica Neue" charset="0"/>
                <a:ea typeface="Helvetica Neue" charset="0"/>
                <a:cs typeface="Helvetica Neue" charset="0"/>
              </a:rPr>
              <a:t>youtube</a:t>
            </a:r>
            <a:r>
              <a:rPr lang="en-US" sz="8000" b="1" dirty="0" smtClean="0">
                <a:latin typeface="Helvetica Neue" charset="0"/>
                <a:ea typeface="Helvetica Neue" charset="0"/>
                <a:cs typeface="Helvetica Neue" charset="0"/>
              </a:rPr>
              <a:t> video downloader</a:t>
            </a:r>
            <a:endParaRPr lang="en-US" sz="8000" b="1" dirty="0">
              <a:solidFill>
                <a:srgbClr val="4ECDC4"/>
              </a:solidFill>
              <a:latin typeface="Helvetica Neue" charset="0"/>
              <a:ea typeface="Helvetica Neue" charset="0"/>
              <a:cs typeface="Helvetica Neue" charset="0"/>
            </a:endParaRPr>
          </a:p>
        </p:txBody>
      </p:sp>
      <p:pic>
        <p:nvPicPr>
          <p:cNvPr id="2" name="Picture 1"/>
          <p:cNvPicPr>
            <a:picLocks noChangeAspect="1"/>
          </p:cNvPicPr>
          <p:nvPr/>
        </p:nvPicPr>
        <p:blipFill>
          <a:blip r:embed="rId3"/>
          <a:stretch>
            <a:fillRect/>
          </a:stretch>
        </p:blipFill>
        <p:spPr>
          <a:xfrm>
            <a:off x="0" y="2165712"/>
            <a:ext cx="12192000" cy="2526576"/>
          </a:xfrm>
          <a:prstGeom prst="rect">
            <a:avLst/>
          </a:prstGeom>
        </p:spPr>
      </p:pic>
    </p:spTree>
    <p:extLst>
      <p:ext uri="{BB962C8B-B14F-4D97-AF65-F5344CB8AC3E}">
        <p14:creationId xmlns:p14="http://schemas.microsoft.com/office/powerpoint/2010/main" val="804216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5650"/>
            <a:ext cx="10515600" cy="4351338"/>
          </a:xfrm>
        </p:spPr>
        <p:txBody>
          <a:bodyPr>
            <a:normAutofit/>
          </a:bodyPr>
          <a:lstStyle/>
          <a:p>
            <a:pPr marL="0" lvl="0" indent="0" algn="ctr">
              <a:lnSpc>
                <a:spcPct val="100000"/>
              </a:lnSpc>
              <a:spcBef>
                <a:spcPts val="0"/>
              </a:spcBef>
              <a:buNone/>
              <a:defRPr/>
            </a:pPr>
            <a:r>
              <a:rPr lang="en-US" sz="7200" b="1" dirty="0" smtClean="0">
                <a:latin typeface="Helvetica Neue" charset="0"/>
                <a:ea typeface="Helvetica Neue" charset="0"/>
                <a:cs typeface="Helvetica Neue" charset="0"/>
              </a:rPr>
              <a:t>Video -&gt; Audio</a:t>
            </a:r>
          </a:p>
        </p:txBody>
      </p:sp>
    </p:spTree>
    <p:extLst>
      <p:ext uri="{BB962C8B-B14F-4D97-AF65-F5344CB8AC3E}">
        <p14:creationId xmlns:p14="http://schemas.microsoft.com/office/powerpoint/2010/main" val="341516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5650"/>
            <a:ext cx="10515600" cy="4351338"/>
          </a:xfrm>
        </p:spPr>
        <p:txBody>
          <a:bodyPr>
            <a:normAutofit/>
          </a:bodyPr>
          <a:lstStyle/>
          <a:p>
            <a:pPr marL="0" lvl="0" indent="0" algn="ctr">
              <a:lnSpc>
                <a:spcPct val="100000"/>
              </a:lnSpc>
              <a:spcBef>
                <a:spcPts val="0"/>
              </a:spcBef>
              <a:buNone/>
              <a:defRPr/>
            </a:pPr>
            <a:r>
              <a:rPr lang="en-US" sz="7200" b="1" dirty="0" smtClean="0">
                <a:latin typeface="Helvetica Neue" charset="0"/>
                <a:ea typeface="Helvetica Neue" charset="0"/>
                <a:cs typeface="Helvetica Neue" charset="0"/>
              </a:rPr>
              <a:t>Video -&gt; Audio</a:t>
            </a:r>
          </a:p>
        </p:txBody>
      </p:sp>
      <p:sp>
        <p:nvSpPr>
          <p:cNvPr id="2" name="TextBox 1"/>
          <p:cNvSpPr txBox="1"/>
          <p:nvPr/>
        </p:nvSpPr>
        <p:spPr>
          <a:xfrm>
            <a:off x="2199504" y="3621189"/>
            <a:ext cx="7792992" cy="769441"/>
          </a:xfrm>
          <a:prstGeom prst="rect">
            <a:avLst/>
          </a:prstGeom>
          <a:noFill/>
        </p:spPr>
        <p:txBody>
          <a:bodyPr wrap="square" rtlCol="0">
            <a:spAutoFit/>
          </a:bodyPr>
          <a:lstStyle/>
          <a:p>
            <a:pPr algn="ctr"/>
            <a:r>
              <a:rPr lang="en-US" sz="4400" b="1" dirty="0" smtClean="0">
                <a:solidFill>
                  <a:srgbClr val="4ECDC4"/>
                </a:solidFill>
                <a:latin typeface="Helvetica Neue Medium" charset="0"/>
                <a:ea typeface="Helvetica Neue Medium" charset="0"/>
                <a:cs typeface="Helvetica Neue Medium" charset="0"/>
              </a:rPr>
              <a:t>“It works on my machine”</a:t>
            </a:r>
            <a:endParaRPr lang="en-US" sz="4400" b="1" dirty="0">
              <a:solidFill>
                <a:srgbClr val="4ECDC4"/>
              </a:solidFill>
              <a:latin typeface="Helvetica Neue Medium" charset="0"/>
              <a:ea typeface="Helvetica Neue Medium" charset="0"/>
              <a:cs typeface="Helvetica Neue Medium" charset="0"/>
            </a:endParaRPr>
          </a:p>
        </p:txBody>
      </p:sp>
    </p:spTree>
    <p:extLst>
      <p:ext uri="{BB962C8B-B14F-4D97-AF65-F5344CB8AC3E}">
        <p14:creationId xmlns:p14="http://schemas.microsoft.com/office/powerpoint/2010/main" val="7620762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5831"/>
            <a:ext cx="10515600" cy="1520102"/>
          </a:xfrm>
        </p:spPr>
        <p:txBody>
          <a:bodyPr>
            <a:normAutofit/>
          </a:bodyPr>
          <a:lstStyle/>
          <a:p>
            <a:pPr marL="0" lvl="0" indent="0" algn="ctr">
              <a:lnSpc>
                <a:spcPct val="100000"/>
              </a:lnSpc>
              <a:spcBef>
                <a:spcPts val="0"/>
              </a:spcBef>
              <a:buNone/>
              <a:defRPr/>
            </a:pPr>
            <a:r>
              <a:rPr lang="en-US" sz="2400" b="1" dirty="0" err="1" smtClean="0">
                <a:latin typeface="Helvetica Neue" charset="0"/>
                <a:ea typeface="Helvetica Neue" charset="0"/>
                <a:cs typeface="Helvetica Neue" charset="0"/>
              </a:rPr>
              <a:t>config</a:t>
            </a:r>
            <a:endParaRPr lang="en-US" sz="2400" b="1" dirty="0" smtClean="0">
              <a:latin typeface="Helvetica Neue" charset="0"/>
              <a:ea typeface="Helvetica Neue" charset="0"/>
              <a:cs typeface="Helvetica Neue" charset="0"/>
            </a:endParaRPr>
          </a:p>
        </p:txBody>
      </p:sp>
      <p:pic>
        <p:nvPicPr>
          <p:cNvPr id="8" name="Picture 7"/>
          <p:cNvPicPr>
            <a:picLocks noChangeAspect="1"/>
          </p:cNvPicPr>
          <p:nvPr/>
        </p:nvPicPr>
        <p:blipFill>
          <a:blip r:embed="rId3"/>
          <a:stretch>
            <a:fillRect/>
          </a:stretch>
        </p:blipFill>
        <p:spPr>
          <a:xfrm>
            <a:off x="5581135" y="894502"/>
            <a:ext cx="1029730" cy="1029730"/>
          </a:xfrm>
          <a:prstGeom prst="rect">
            <a:avLst/>
          </a:prstGeom>
        </p:spPr>
      </p:pic>
    </p:spTree>
    <p:extLst>
      <p:ext uri="{BB962C8B-B14F-4D97-AF65-F5344CB8AC3E}">
        <p14:creationId xmlns:p14="http://schemas.microsoft.com/office/powerpoint/2010/main" val="16386853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5831"/>
            <a:ext cx="10515600" cy="1520102"/>
          </a:xfrm>
        </p:spPr>
        <p:txBody>
          <a:bodyPr>
            <a:normAutofit/>
          </a:bodyPr>
          <a:lstStyle/>
          <a:p>
            <a:pPr marL="0" lvl="0" indent="0" algn="ctr">
              <a:lnSpc>
                <a:spcPct val="100000"/>
              </a:lnSpc>
              <a:spcBef>
                <a:spcPts val="0"/>
              </a:spcBef>
              <a:buNone/>
              <a:defRPr/>
            </a:pPr>
            <a:r>
              <a:rPr lang="en-US" sz="2400" b="1" dirty="0" err="1" smtClean="0">
                <a:latin typeface="Helvetica Neue" charset="0"/>
                <a:ea typeface="Helvetica Neue" charset="0"/>
                <a:cs typeface="Helvetica Neue" charset="0"/>
              </a:rPr>
              <a:t>config</a:t>
            </a:r>
            <a:endParaRPr lang="en-US" sz="2400" b="1" dirty="0" smtClean="0">
              <a:latin typeface="Helvetica Neue" charset="0"/>
              <a:ea typeface="Helvetica Neue" charset="0"/>
              <a:cs typeface="Helvetica Neue" charset="0"/>
            </a:endParaRPr>
          </a:p>
        </p:txBody>
      </p:sp>
      <p:pic>
        <p:nvPicPr>
          <p:cNvPr id="5" name="Picture 4"/>
          <p:cNvPicPr>
            <a:picLocks noChangeAspect="1"/>
          </p:cNvPicPr>
          <p:nvPr/>
        </p:nvPicPr>
        <p:blipFill>
          <a:blip r:embed="rId3"/>
          <a:stretch>
            <a:fillRect/>
          </a:stretch>
        </p:blipFill>
        <p:spPr>
          <a:xfrm>
            <a:off x="2113005" y="4178643"/>
            <a:ext cx="1219200" cy="1219200"/>
          </a:xfrm>
          <a:prstGeom prst="rect">
            <a:avLst/>
          </a:prstGeom>
        </p:spPr>
      </p:pic>
      <p:pic>
        <p:nvPicPr>
          <p:cNvPr id="8" name="Picture 7"/>
          <p:cNvPicPr>
            <a:picLocks noChangeAspect="1"/>
          </p:cNvPicPr>
          <p:nvPr/>
        </p:nvPicPr>
        <p:blipFill>
          <a:blip r:embed="rId4"/>
          <a:stretch>
            <a:fillRect/>
          </a:stretch>
        </p:blipFill>
        <p:spPr>
          <a:xfrm>
            <a:off x="5581135" y="894502"/>
            <a:ext cx="1029730" cy="1029730"/>
          </a:xfrm>
          <a:prstGeom prst="rect">
            <a:avLst/>
          </a:prstGeom>
        </p:spPr>
      </p:pic>
      <p:sp>
        <p:nvSpPr>
          <p:cNvPr id="9" name="TextBox 8"/>
          <p:cNvSpPr txBox="1"/>
          <p:nvPr/>
        </p:nvSpPr>
        <p:spPr>
          <a:xfrm>
            <a:off x="1999735" y="5397843"/>
            <a:ext cx="1445740" cy="461665"/>
          </a:xfrm>
          <a:prstGeom prst="rect">
            <a:avLst/>
          </a:prstGeom>
          <a:noFill/>
        </p:spPr>
        <p:txBody>
          <a:bodyPr wrap="square" rtlCol="0">
            <a:spAutoFit/>
          </a:bodyPr>
          <a:lstStyle/>
          <a:p>
            <a:pPr algn="ctr"/>
            <a:r>
              <a:rPr lang="en-US" sz="2400" b="1" dirty="0" smtClean="0">
                <a:latin typeface="Helvetica Neue" charset="0"/>
                <a:ea typeface="Helvetica Neue" charset="0"/>
                <a:cs typeface="Helvetica Neue" charset="0"/>
              </a:rPr>
              <a:t>DEV</a:t>
            </a:r>
            <a:endParaRPr lang="en-US" sz="2400" b="1" dirty="0">
              <a:latin typeface="Helvetica Neue" charset="0"/>
              <a:ea typeface="Helvetica Neue" charset="0"/>
              <a:cs typeface="Helvetica Neue" charset="0"/>
            </a:endParaRPr>
          </a:p>
        </p:txBody>
      </p:sp>
      <p:sp>
        <p:nvSpPr>
          <p:cNvPr id="28" name="Left-Right Arrow 27"/>
          <p:cNvSpPr/>
          <p:nvPr/>
        </p:nvSpPr>
        <p:spPr>
          <a:xfrm rot="8100000">
            <a:off x="3348191" y="3015101"/>
            <a:ext cx="1156884" cy="427662"/>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544499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5831"/>
            <a:ext cx="10515600" cy="1520102"/>
          </a:xfrm>
        </p:spPr>
        <p:txBody>
          <a:bodyPr>
            <a:normAutofit/>
          </a:bodyPr>
          <a:lstStyle/>
          <a:p>
            <a:pPr marL="0" lvl="0" indent="0" algn="ctr">
              <a:lnSpc>
                <a:spcPct val="100000"/>
              </a:lnSpc>
              <a:spcBef>
                <a:spcPts val="0"/>
              </a:spcBef>
              <a:buNone/>
              <a:defRPr/>
            </a:pPr>
            <a:r>
              <a:rPr lang="en-US" sz="2400" b="1" dirty="0" err="1" smtClean="0">
                <a:latin typeface="Helvetica Neue" charset="0"/>
                <a:ea typeface="Helvetica Neue" charset="0"/>
                <a:cs typeface="Helvetica Neue" charset="0"/>
              </a:rPr>
              <a:t>config</a:t>
            </a:r>
            <a:endParaRPr lang="en-US" sz="2400" b="1" dirty="0" smtClean="0">
              <a:latin typeface="Helvetica Neue" charset="0"/>
              <a:ea typeface="Helvetica Neue" charset="0"/>
              <a:cs typeface="Helvetica Neue" charset="0"/>
            </a:endParaRPr>
          </a:p>
        </p:txBody>
      </p:sp>
      <p:pic>
        <p:nvPicPr>
          <p:cNvPr id="5" name="Picture 4"/>
          <p:cNvPicPr>
            <a:picLocks noChangeAspect="1"/>
          </p:cNvPicPr>
          <p:nvPr/>
        </p:nvPicPr>
        <p:blipFill>
          <a:blip r:embed="rId3"/>
          <a:stretch>
            <a:fillRect/>
          </a:stretch>
        </p:blipFill>
        <p:spPr>
          <a:xfrm>
            <a:off x="2113005" y="4178643"/>
            <a:ext cx="1219200" cy="1219200"/>
          </a:xfrm>
          <a:prstGeom prst="rect">
            <a:avLst/>
          </a:prstGeom>
        </p:spPr>
      </p:pic>
      <p:pic>
        <p:nvPicPr>
          <p:cNvPr id="6" name="Picture 5"/>
          <p:cNvPicPr>
            <a:picLocks noChangeAspect="1"/>
          </p:cNvPicPr>
          <p:nvPr/>
        </p:nvPicPr>
        <p:blipFill>
          <a:blip r:embed="rId3"/>
          <a:stretch>
            <a:fillRect/>
          </a:stretch>
        </p:blipFill>
        <p:spPr>
          <a:xfrm>
            <a:off x="5486400" y="4178642"/>
            <a:ext cx="1219200" cy="1219200"/>
          </a:xfrm>
          <a:prstGeom prst="rect">
            <a:avLst/>
          </a:prstGeom>
        </p:spPr>
      </p:pic>
      <p:pic>
        <p:nvPicPr>
          <p:cNvPr id="8" name="Picture 7"/>
          <p:cNvPicPr>
            <a:picLocks noChangeAspect="1"/>
          </p:cNvPicPr>
          <p:nvPr/>
        </p:nvPicPr>
        <p:blipFill>
          <a:blip r:embed="rId4"/>
          <a:stretch>
            <a:fillRect/>
          </a:stretch>
        </p:blipFill>
        <p:spPr>
          <a:xfrm>
            <a:off x="5581135" y="894502"/>
            <a:ext cx="1029730" cy="1029730"/>
          </a:xfrm>
          <a:prstGeom prst="rect">
            <a:avLst/>
          </a:prstGeom>
        </p:spPr>
      </p:pic>
      <p:sp>
        <p:nvSpPr>
          <p:cNvPr id="9" name="TextBox 8"/>
          <p:cNvSpPr txBox="1"/>
          <p:nvPr/>
        </p:nvSpPr>
        <p:spPr>
          <a:xfrm>
            <a:off x="1999735" y="5397843"/>
            <a:ext cx="1445740" cy="461665"/>
          </a:xfrm>
          <a:prstGeom prst="rect">
            <a:avLst/>
          </a:prstGeom>
          <a:noFill/>
        </p:spPr>
        <p:txBody>
          <a:bodyPr wrap="square" rtlCol="0">
            <a:spAutoFit/>
          </a:bodyPr>
          <a:lstStyle/>
          <a:p>
            <a:pPr algn="ctr"/>
            <a:r>
              <a:rPr lang="en-US" sz="2400" b="1" dirty="0" smtClean="0">
                <a:latin typeface="Helvetica Neue" charset="0"/>
                <a:ea typeface="Helvetica Neue" charset="0"/>
                <a:cs typeface="Helvetica Neue" charset="0"/>
              </a:rPr>
              <a:t>DEV</a:t>
            </a:r>
            <a:endParaRPr lang="en-US" sz="2400" b="1" dirty="0">
              <a:latin typeface="Helvetica Neue" charset="0"/>
              <a:ea typeface="Helvetica Neue" charset="0"/>
              <a:cs typeface="Helvetica Neue" charset="0"/>
            </a:endParaRPr>
          </a:p>
        </p:txBody>
      </p:sp>
      <p:sp>
        <p:nvSpPr>
          <p:cNvPr id="10" name="TextBox 9"/>
          <p:cNvSpPr txBox="1"/>
          <p:nvPr/>
        </p:nvSpPr>
        <p:spPr>
          <a:xfrm>
            <a:off x="5373130" y="5397842"/>
            <a:ext cx="1445740" cy="461665"/>
          </a:xfrm>
          <a:prstGeom prst="rect">
            <a:avLst/>
          </a:prstGeom>
          <a:noFill/>
        </p:spPr>
        <p:txBody>
          <a:bodyPr wrap="square" rtlCol="0">
            <a:spAutoFit/>
          </a:bodyPr>
          <a:lstStyle/>
          <a:p>
            <a:pPr algn="ctr"/>
            <a:r>
              <a:rPr lang="en-US" sz="2400" b="1" dirty="0" smtClean="0">
                <a:latin typeface="Helvetica Neue" charset="0"/>
                <a:ea typeface="Helvetica Neue" charset="0"/>
                <a:cs typeface="Helvetica Neue" charset="0"/>
              </a:rPr>
              <a:t>QA</a:t>
            </a:r>
            <a:endParaRPr lang="en-US" sz="2400" b="1" dirty="0">
              <a:latin typeface="Helvetica Neue" charset="0"/>
              <a:ea typeface="Helvetica Neue" charset="0"/>
              <a:cs typeface="Helvetica Neue" charset="0"/>
            </a:endParaRPr>
          </a:p>
        </p:txBody>
      </p:sp>
      <p:sp>
        <p:nvSpPr>
          <p:cNvPr id="26" name="Left-Right Arrow 25"/>
          <p:cNvSpPr/>
          <p:nvPr/>
        </p:nvSpPr>
        <p:spPr>
          <a:xfrm rot="5400000">
            <a:off x="5517558" y="3149349"/>
            <a:ext cx="1156884" cy="427662"/>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Left-Right Arrow 27"/>
          <p:cNvSpPr/>
          <p:nvPr/>
        </p:nvSpPr>
        <p:spPr>
          <a:xfrm rot="8100000">
            <a:off x="3348191" y="3015101"/>
            <a:ext cx="1156884" cy="427662"/>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969922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5831"/>
            <a:ext cx="10515600" cy="1520102"/>
          </a:xfrm>
        </p:spPr>
        <p:txBody>
          <a:bodyPr>
            <a:normAutofit/>
          </a:bodyPr>
          <a:lstStyle/>
          <a:p>
            <a:pPr marL="0" lvl="0" indent="0" algn="ctr">
              <a:lnSpc>
                <a:spcPct val="100000"/>
              </a:lnSpc>
              <a:spcBef>
                <a:spcPts val="0"/>
              </a:spcBef>
              <a:buNone/>
              <a:defRPr/>
            </a:pPr>
            <a:r>
              <a:rPr lang="en-US" sz="2400" b="1" dirty="0" err="1" smtClean="0">
                <a:latin typeface="Helvetica Neue" charset="0"/>
                <a:ea typeface="Helvetica Neue" charset="0"/>
                <a:cs typeface="Helvetica Neue" charset="0"/>
              </a:rPr>
              <a:t>config</a:t>
            </a:r>
            <a:endParaRPr lang="en-US" sz="2400" b="1" dirty="0" smtClean="0">
              <a:latin typeface="Helvetica Neue" charset="0"/>
              <a:ea typeface="Helvetica Neue" charset="0"/>
              <a:cs typeface="Helvetica Neue" charset="0"/>
            </a:endParaRPr>
          </a:p>
        </p:txBody>
      </p:sp>
      <p:pic>
        <p:nvPicPr>
          <p:cNvPr id="5" name="Picture 4"/>
          <p:cNvPicPr>
            <a:picLocks noChangeAspect="1"/>
          </p:cNvPicPr>
          <p:nvPr/>
        </p:nvPicPr>
        <p:blipFill>
          <a:blip r:embed="rId3"/>
          <a:stretch>
            <a:fillRect/>
          </a:stretch>
        </p:blipFill>
        <p:spPr>
          <a:xfrm>
            <a:off x="2113005" y="4178643"/>
            <a:ext cx="1219200" cy="1219200"/>
          </a:xfrm>
          <a:prstGeom prst="rect">
            <a:avLst/>
          </a:prstGeom>
        </p:spPr>
      </p:pic>
      <p:pic>
        <p:nvPicPr>
          <p:cNvPr id="6" name="Picture 5"/>
          <p:cNvPicPr>
            <a:picLocks noChangeAspect="1"/>
          </p:cNvPicPr>
          <p:nvPr/>
        </p:nvPicPr>
        <p:blipFill>
          <a:blip r:embed="rId3"/>
          <a:stretch>
            <a:fillRect/>
          </a:stretch>
        </p:blipFill>
        <p:spPr>
          <a:xfrm>
            <a:off x="5486400" y="4178642"/>
            <a:ext cx="1219200" cy="1219200"/>
          </a:xfrm>
          <a:prstGeom prst="rect">
            <a:avLst/>
          </a:prstGeom>
        </p:spPr>
      </p:pic>
      <p:pic>
        <p:nvPicPr>
          <p:cNvPr id="7" name="Picture 6"/>
          <p:cNvPicPr>
            <a:picLocks noChangeAspect="1"/>
          </p:cNvPicPr>
          <p:nvPr/>
        </p:nvPicPr>
        <p:blipFill>
          <a:blip r:embed="rId3"/>
          <a:stretch>
            <a:fillRect/>
          </a:stretch>
        </p:blipFill>
        <p:spPr>
          <a:xfrm>
            <a:off x="8859795" y="4178643"/>
            <a:ext cx="1219200" cy="1219200"/>
          </a:xfrm>
          <a:prstGeom prst="rect">
            <a:avLst/>
          </a:prstGeom>
        </p:spPr>
      </p:pic>
      <p:pic>
        <p:nvPicPr>
          <p:cNvPr id="8" name="Picture 7"/>
          <p:cNvPicPr>
            <a:picLocks noChangeAspect="1"/>
          </p:cNvPicPr>
          <p:nvPr/>
        </p:nvPicPr>
        <p:blipFill>
          <a:blip r:embed="rId4"/>
          <a:stretch>
            <a:fillRect/>
          </a:stretch>
        </p:blipFill>
        <p:spPr>
          <a:xfrm>
            <a:off x="5581135" y="894502"/>
            <a:ext cx="1029730" cy="1029730"/>
          </a:xfrm>
          <a:prstGeom prst="rect">
            <a:avLst/>
          </a:prstGeom>
        </p:spPr>
      </p:pic>
      <p:sp>
        <p:nvSpPr>
          <p:cNvPr id="9" name="TextBox 8"/>
          <p:cNvSpPr txBox="1"/>
          <p:nvPr/>
        </p:nvSpPr>
        <p:spPr>
          <a:xfrm>
            <a:off x="1999735" y="5397843"/>
            <a:ext cx="1445740" cy="461665"/>
          </a:xfrm>
          <a:prstGeom prst="rect">
            <a:avLst/>
          </a:prstGeom>
          <a:noFill/>
        </p:spPr>
        <p:txBody>
          <a:bodyPr wrap="square" rtlCol="0">
            <a:spAutoFit/>
          </a:bodyPr>
          <a:lstStyle/>
          <a:p>
            <a:pPr algn="ctr"/>
            <a:r>
              <a:rPr lang="en-US" sz="2400" b="1" dirty="0" smtClean="0">
                <a:latin typeface="Helvetica Neue" charset="0"/>
                <a:ea typeface="Helvetica Neue" charset="0"/>
                <a:cs typeface="Helvetica Neue" charset="0"/>
              </a:rPr>
              <a:t>DEV</a:t>
            </a:r>
            <a:endParaRPr lang="en-US" sz="2400" b="1" dirty="0">
              <a:latin typeface="Helvetica Neue" charset="0"/>
              <a:ea typeface="Helvetica Neue" charset="0"/>
              <a:cs typeface="Helvetica Neue" charset="0"/>
            </a:endParaRPr>
          </a:p>
        </p:txBody>
      </p:sp>
      <p:sp>
        <p:nvSpPr>
          <p:cNvPr id="10" name="TextBox 9"/>
          <p:cNvSpPr txBox="1"/>
          <p:nvPr/>
        </p:nvSpPr>
        <p:spPr>
          <a:xfrm>
            <a:off x="5373130" y="5397842"/>
            <a:ext cx="1445740" cy="461665"/>
          </a:xfrm>
          <a:prstGeom prst="rect">
            <a:avLst/>
          </a:prstGeom>
          <a:noFill/>
        </p:spPr>
        <p:txBody>
          <a:bodyPr wrap="square" rtlCol="0">
            <a:spAutoFit/>
          </a:bodyPr>
          <a:lstStyle/>
          <a:p>
            <a:pPr algn="ctr"/>
            <a:r>
              <a:rPr lang="en-US" sz="2400" b="1" dirty="0" smtClean="0">
                <a:latin typeface="Helvetica Neue" charset="0"/>
                <a:ea typeface="Helvetica Neue" charset="0"/>
                <a:cs typeface="Helvetica Neue" charset="0"/>
              </a:rPr>
              <a:t>QA</a:t>
            </a:r>
            <a:endParaRPr lang="en-US" sz="2400" b="1" dirty="0">
              <a:latin typeface="Helvetica Neue" charset="0"/>
              <a:ea typeface="Helvetica Neue" charset="0"/>
              <a:cs typeface="Helvetica Neue" charset="0"/>
            </a:endParaRPr>
          </a:p>
        </p:txBody>
      </p:sp>
      <p:sp>
        <p:nvSpPr>
          <p:cNvPr id="11" name="TextBox 10"/>
          <p:cNvSpPr txBox="1"/>
          <p:nvPr/>
        </p:nvSpPr>
        <p:spPr>
          <a:xfrm>
            <a:off x="8746525" y="5397841"/>
            <a:ext cx="1445740" cy="461665"/>
          </a:xfrm>
          <a:prstGeom prst="rect">
            <a:avLst/>
          </a:prstGeom>
          <a:noFill/>
        </p:spPr>
        <p:txBody>
          <a:bodyPr wrap="square" rtlCol="0">
            <a:spAutoFit/>
          </a:bodyPr>
          <a:lstStyle/>
          <a:p>
            <a:pPr algn="ctr"/>
            <a:r>
              <a:rPr lang="en-US" sz="2400" b="1" dirty="0" smtClean="0">
                <a:latin typeface="Helvetica Neue" charset="0"/>
                <a:ea typeface="Helvetica Neue" charset="0"/>
                <a:cs typeface="Helvetica Neue" charset="0"/>
              </a:rPr>
              <a:t>OPS</a:t>
            </a:r>
            <a:endParaRPr lang="en-US" sz="2400" b="1" dirty="0">
              <a:latin typeface="Helvetica Neue" charset="0"/>
              <a:ea typeface="Helvetica Neue" charset="0"/>
              <a:cs typeface="Helvetica Neue" charset="0"/>
            </a:endParaRPr>
          </a:p>
        </p:txBody>
      </p:sp>
      <p:sp>
        <p:nvSpPr>
          <p:cNvPr id="26" name="Left-Right Arrow 25"/>
          <p:cNvSpPr/>
          <p:nvPr/>
        </p:nvSpPr>
        <p:spPr>
          <a:xfrm rot="5400000">
            <a:off x="5517558" y="3149349"/>
            <a:ext cx="1156884" cy="427662"/>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Left-Right Arrow 26"/>
          <p:cNvSpPr/>
          <p:nvPr/>
        </p:nvSpPr>
        <p:spPr>
          <a:xfrm rot="2700000">
            <a:off x="7686925" y="3015721"/>
            <a:ext cx="1156884" cy="427662"/>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Left-Right Arrow 27"/>
          <p:cNvSpPr/>
          <p:nvPr/>
        </p:nvSpPr>
        <p:spPr>
          <a:xfrm rot="8100000">
            <a:off x="3348191" y="3015101"/>
            <a:ext cx="1156884" cy="427662"/>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891908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00342" y="3159158"/>
            <a:ext cx="2591316" cy="2312252"/>
          </a:xfrm>
          <a:prstGeom prst="rect">
            <a:avLst/>
          </a:prstGeom>
        </p:spPr>
      </p:pic>
      <p:sp>
        <p:nvSpPr>
          <p:cNvPr id="5" name="TextBox 4"/>
          <p:cNvSpPr txBox="1"/>
          <p:nvPr/>
        </p:nvSpPr>
        <p:spPr>
          <a:xfrm>
            <a:off x="2628275" y="1439056"/>
            <a:ext cx="6935450" cy="1200329"/>
          </a:xfrm>
          <a:prstGeom prst="rect">
            <a:avLst/>
          </a:prstGeom>
          <a:noFill/>
        </p:spPr>
        <p:txBody>
          <a:bodyPr wrap="square" rtlCol="0">
            <a:spAutoFit/>
          </a:bodyPr>
          <a:lstStyle/>
          <a:p>
            <a:pPr algn="ctr"/>
            <a:r>
              <a:rPr lang="en-US" sz="7200" b="1" dirty="0" smtClean="0">
                <a:latin typeface="Helvetica Neue" charset="0"/>
                <a:ea typeface="Helvetica Neue" charset="0"/>
                <a:cs typeface="Helvetica Neue" charset="0"/>
              </a:rPr>
              <a:t>Docker in SQA</a:t>
            </a:r>
            <a:endParaRPr lang="en-US" sz="7200" b="1" dirty="0">
              <a:latin typeface="Helvetica Neue" charset="0"/>
              <a:ea typeface="Helvetica Neue" charset="0"/>
              <a:cs typeface="Helvetica Neue" charset="0"/>
            </a:endParaRPr>
          </a:p>
        </p:txBody>
      </p:sp>
    </p:spTree>
    <p:extLst>
      <p:ext uri="{BB962C8B-B14F-4D97-AF65-F5344CB8AC3E}">
        <p14:creationId xmlns:p14="http://schemas.microsoft.com/office/powerpoint/2010/main" val="12337655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16339"/>
            <a:ext cx="10515600" cy="1851911"/>
          </a:xfrm>
        </p:spPr>
        <p:txBody>
          <a:bodyPr>
            <a:normAutofit/>
          </a:bodyPr>
          <a:lstStyle/>
          <a:p>
            <a:pPr marL="0" lvl="0" indent="0" algn="ctr">
              <a:lnSpc>
                <a:spcPct val="100000"/>
              </a:lnSpc>
              <a:spcBef>
                <a:spcPts val="0"/>
              </a:spcBef>
              <a:buNone/>
              <a:defRPr/>
            </a:pPr>
            <a:r>
              <a:rPr lang="en-US" sz="5400" b="1" dirty="0" smtClean="0">
                <a:latin typeface="Helvetica Neue" charset="0"/>
                <a:ea typeface="Helvetica Neue" charset="0"/>
                <a:cs typeface="Helvetica Neue" charset="0"/>
              </a:rPr>
              <a:t>VMs vs containers</a:t>
            </a:r>
            <a:endParaRPr lang="en-US" sz="5400" b="1" strike="sngStrike" dirty="0">
              <a:solidFill>
                <a:srgbClr val="FF6B6B"/>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998394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9588"/>
            <a:ext cx="10515600" cy="1325563"/>
          </a:xfrm>
        </p:spPr>
        <p:txBody>
          <a:bodyPr>
            <a:noAutofit/>
          </a:bodyPr>
          <a:lstStyle/>
          <a:p>
            <a:pPr algn="ctr"/>
            <a:r>
              <a:rPr lang="en-US" sz="8000" b="1" spc="50" dirty="0">
                <a:solidFill>
                  <a:srgbClr val="F7FFF7"/>
                </a:solidFill>
                <a:latin typeface="Helvetica Neue" charset="0"/>
                <a:ea typeface="Helvetica Neue" charset="0"/>
                <a:cs typeface="Helvetica Neue" charset="0"/>
              </a:rPr>
              <a:t>Immutable </a:t>
            </a:r>
            <a:r>
              <a:rPr lang="en-US" sz="8000" b="1" spc="50" dirty="0" smtClean="0">
                <a:solidFill>
                  <a:srgbClr val="F7FFF7"/>
                </a:solidFill>
                <a:latin typeface="Helvetica Neue" charset="0"/>
                <a:ea typeface="Helvetica Neue" charset="0"/>
                <a:cs typeface="Helvetica Neue" charset="0"/>
              </a:rPr>
              <a:t>Infrastructures?</a:t>
            </a:r>
            <a:endParaRPr lang="en-US" sz="8000" dirty="0"/>
          </a:p>
        </p:txBody>
      </p:sp>
      <p:sp>
        <p:nvSpPr>
          <p:cNvPr id="3" name="Content Placeholder 2"/>
          <p:cNvSpPr>
            <a:spLocks noGrp="1"/>
          </p:cNvSpPr>
          <p:nvPr>
            <p:ph idx="1"/>
          </p:nvPr>
        </p:nvSpPr>
        <p:spPr>
          <a:xfrm>
            <a:off x="838200" y="4682331"/>
            <a:ext cx="10515600"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a:p>
        </p:txBody>
      </p:sp>
    </p:spTree>
    <p:extLst>
      <p:ext uri="{BB962C8B-B14F-4D97-AF65-F5344CB8AC3E}">
        <p14:creationId xmlns:p14="http://schemas.microsoft.com/office/powerpoint/2010/main" val="7783164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16339"/>
            <a:ext cx="10515600" cy="1851911"/>
          </a:xfrm>
        </p:spPr>
        <p:txBody>
          <a:bodyPr>
            <a:normAutofit/>
          </a:bodyPr>
          <a:lstStyle/>
          <a:p>
            <a:pPr marL="0" lvl="0" indent="0" algn="ctr">
              <a:lnSpc>
                <a:spcPct val="100000"/>
              </a:lnSpc>
              <a:spcBef>
                <a:spcPts val="0"/>
              </a:spcBef>
              <a:buNone/>
              <a:defRPr/>
            </a:pPr>
            <a:r>
              <a:rPr lang="en-US" sz="5400" b="1" dirty="0" smtClean="0">
                <a:latin typeface="Helvetica Neue" charset="0"/>
                <a:ea typeface="Helvetica Neue" charset="0"/>
                <a:cs typeface="Helvetica Neue" charset="0"/>
              </a:rPr>
              <a:t>VMs vs containers</a:t>
            </a:r>
            <a:endParaRPr lang="en-US" sz="5400" b="1" strike="sngStrike" dirty="0">
              <a:solidFill>
                <a:srgbClr val="FF6B6B"/>
              </a:solidFill>
              <a:latin typeface="Helvetica Neue" charset="0"/>
              <a:ea typeface="Helvetica Neue" charset="0"/>
              <a:cs typeface="Helvetica Neue" charset="0"/>
            </a:endParaRPr>
          </a:p>
        </p:txBody>
      </p:sp>
      <p:pic>
        <p:nvPicPr>
          <p:cNvPr id="4" name="Picture 3"/>
          <p:cNvPicPr>
            <a:picLocks noChangeAspect="1"/>
          </p:cNvPicPr>
          <p:nvPr/>
        </p:nvPicPr>
        <p:blipFill>
          <a:blip r:embed="rId3"/>
          <a:stretch>
            <a:fillRect/>
          </a:stretch>
        </p:blipFill>
        <p:spPr>
          <a:xfrm>
            <a:off x="2377268" y="2091127"/>
            <a:ext cx="7647326" cy="4144780"/>
          </a:xfrm>
          <a:prstGeom prst="rect">
            <a:avLst/>
          </a:prstGeom>
        </p:spPr>
      </p:pic>
    </p:spTree>
    <p:extLst>
      <p:ext uri="{BB962C8B-B14F-4D97-AF65-F5344CB8AC3E}">
        <p14:creationId xmlns:p14="http://schemas.microsoft.com/office/powerpoint/2010/main" val="16321071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71565"/>
            <a:ext cx="10515600" cy="1851911"/>
          </a:xfrm>
        </p:spPr>
        <p:txBody>
          <a:bodyPr>
            <a:normAutofit/>
          </a:bodyPr>
          <a:lstStyle/>
          <a:p>
            <a:pPr marL="0" lvl="0" indent="0" algn="ctr">
              <a:lnSpc>
                <a:spcPct val="100000"/>
              </a:lnSpc>
              <a:spcBef>
                <a:spcPts val="0"/>
              </a:spcBef>
              <a:buNone/>
              <a:defRPr/>
            </a:pPr>
            <a:r>
              <a:rPr lang="en-US" sz="5400" b="1" dirty="0" err="1" smtClean="0">
                <a:latin typeface="Helvetica Neue" charset="0"/>
                <a:ea typeface="Helvetica Neue" charset="0"/>
                <a:cs typeface="Helvetica Neue" charset="0"/>
              </a:rPr>
              <a:t>Dockerfile</a:t>
            </a:r>
            <a:endParaRPr lang="en-US" sz="5400" b="1" strike="sngStrike" dirty="0">
              <a:solidFill>
                <a:srgbClr val="FF6B6B"/>
              </a:solidFill>
              <a:latin typeface="Helvetica Neue" charset="0"/>
              <a:ea typeface="Helvetica Neue" charset="0"/>
              <a:cs typeface="Helvetica Neue" charset="0"/>
            </a:endParaRPr>
          </a:p>
        </p:txBody>
      </p:sp>
      <p:sp>
        <p:nvSpPr>
          <p:cNvPr id="6" name="TextBox 5"/>
          <p:cNvSpPr txBox="1"/>
          <p:nvPr/>
        </p:nvSpPr>
        <p:spPr>
          <a:xfrm>
            <a:off x="1573967" y="1963711"/>
            <a:ext cx="8529403" cy="3882453"/>
          </a:xfrm>
          <a:prstGeom prst="rect">
            <a:avLst/>
          </a:prstGeom>
          <a:noFill/>
        </p:spPr>
        <p:txBody>
          <a:bodyPr wrap="square" rtlCol="0">
            <a:spAutoFit/>
          </a:bodyPr>
          <a:lstStyle/>
          <a:p>
            <a:endParaRPr lang="en-US" dirty="0"/>
          </a:p>
        </p:txBody>
      </p:sp>
      <p:sp>
        <p:nvSpPr>
          <p:cNvPr id="8" name="TextBox 7"/>
          <p:cNvSpPr txBox="1"/>
          <p:nvPr/>
        </p:nvSpPr>
        <p:spPr>
          <a:xfrm>
            <a:off x="1531495" y="1642779"/>
            <a:ext cx="9129010" cy="4524315"/>
          </a:xfrm>
          <a:prstGeom prst="rect">
            <a:avLst/>
          </a:prstGeom>
          <a:noFill/>
        </p:spPr>
        <p:txBody>
          <a:bodyPr wrap="square" rtlCol="0">
            <a:spAutoFit/>
          </a:bodyPr>
          <a:lstStyle/>
          <a:p>
            <a:r>
              <a:rPr lang="en-US" sz="2400" dirty="0" smtClean="0">
                <a:solidFill>
                  <a:srgbClr val="FF6B6B"/>
                </a:solidFill>
                <a:latin typeface="Inconsolata-dz" charset="0"/>
                <a:ea typeface="Inconsolata-dz" charset="0"/>
                <a:cs typeface="Inconsolata-dz" charset="0"/>
              </a:rPr>
              <a:t>FROM</a:t>
            </a:r>
            <a:r>
              <a:rPr lang="en-US" sz="2400" dirty="0" smtClean="0">
                <a:latin typeface="Inconsolata-dz" charset="0"/>
                <a:ea typeface="Inconsolata-dz" charset="0"/>
                <a:cs typeface="Inconsolata-dz" charset="0"/>
              </a:rPr>
              <a:t> </a:t>
            </a:r>
            <a:r>
              <a:rPr lang="en-US" sz="2400" dirty="0" err="1" smtClean="0">
                <a:latin typeface="Inconsolata-dz" charset="0"/>
                <a:ea typeface="Inconsolata-dz" charset="0"/>
                <a:cs typeface="Inconsolata-dz" charset="0"/>
              </a:rPr>
              <a:t>ubuntu</a:t>
            </a:r>
            <a:endParaRPr lang="en-US" sz="2400" dirty="0" smtClean="0">
              <a:latin typeface="Inconsolata-dz" charset="0"/>
              <a:ea typeface="Inconsolata-dz" charset="0"/>
              <a:cs typeface="Inconsolata-dz" charset="0"/>
            </a:endParaRPr>
          </a:p>
          <a:p>
            <a:endParaRPr lang="en-US" sz="2400" dirty="0">
              <a:latin typeface="Inconsolata-dz" charset="0"/>
              <a:ea typeface="Inconsolata-dz" charset="0"/>
              <a:cs typeface="Inconsolata-dz" charset="0"/>
            </a:endParaRPr>
          </a:p>
          <a:p>
            <a:r>
              <a:rPr lang="en-US" sz="2400" dirty="0" smtClean="0">
                <a:solidFill>
                  <a:srgbClr val="FF6B6B"/>
                </a:solidFill>
                <a:latin typeface="Inconsolata-dz" charset="0"/>
                <a:ea typeface="Inconsolata-dz" charset="0"/>
                <a:cs typeface="Inconsolata-dz" charset="0"/>
              </a:rPr>
              <a:t>RUN</a:t>
            </a:r>
            <a:r>
              <a:rPr lang="en-US" sz="2400" dirty="0" smtClean="0">
                <a:latin typeface="Inconsolata-dz" charset="0"/>
                <a:ea typeface="Inconsolata-dz" charset="0"/>
                <a:cs typeface="Inconsolata-dz" charset="0"/>
              </a:rPr>
              <a:t> apt-get install </a:t>
            </a:r>
            <a:r>
              <a:rPr lang="mr-IN" sz="2400" dirty="0" smtClean="0">
                <a:latin typeface="Inconsolata-dz" charset="0"/>
                <a:ea typeface="Inconsolata-dz" charset="0"/>
                <a:cs typeface="Inconsolata-dz" charset="0"/>
              </a:rPr>
              <a:t>–</a:t>
            </a:r>
            <a:r>
              <a:rPr lang="en-US" sz="2400" dirty="0" smtClean="0">
                <a:latin typeface="Inconsolata-dz" charset="0"/>
                <a:ea typeface="Inconsolata-dz" charset="0"/>
                <a:cs typeface="Inconsolata-dz" charset="0"/>
              </a:rPr>
              <a:t>y software-properties-common python</a:t>
            </a:r>
          </a:p>
          <a:p>
            <a:r>
              <a:rPr lang="en-US" sz="2400" dirty="0" smtClean="0">
                <a:solidFill>
                  <a:srgbClr val="FF6B6B"/>
                </a:solidFill>
                <a:latin typeface="Inconsolata-dz" charset="0"/>
                <a:ea typeface="Inconsolata-dz" charset="0"/>
                <a:cs typeface="Inconsolata-dz" charset="0"/>
              </a:rPr>
              <a:t>RUN</a:t>
            </a:r>
            <a:r>
              <a:rPr lang="en-US" sz="2400" dirty="0" smtClean="0">
                <a:latin typeface="Inconsolata-dz" charset="0"/>
                <a:ea typeface="Inconsolata-dz" charset="0"/>
                <a:cs typeface="Inconsolata-dz" charset="0"/>
              </a:rPr>
              <a:t> add-apt-repository </a:t>
            </a:r>
            <a:r>
              <a:rPr lang="en-US" sz="2400" dirty="0" err="1" smtClean="0">
                <a:latin typeface="Inconsolata-dz" charset="0"/>
                <a:ea typeface="Inconsolata-dz" charset="0"/>
                <a:cs typeface="Inconsolata-dz" charset="0"/>
              </a:rPr>
              <a:t>ppa:chris-lea</a:t>
            </a:r>
            <a:r>
              <a:rPr lang="en-US" sz="2400" dirty="0" smtClean="0">
                <a:latin typeface="Inconsolata-dz" charset="0"/>
                <a:ea typeface="Inconsolata-dz" charset="0"/>
                <a:cs typeface="Inconsolata-dz" charset="0"/>
              </a:rPr>
              <a:t>/</a:t>
            </a:r>
            <a:r>
              <a:rPr lang="en-US" sz="2400" dirty="0" err="1" smtClean="0">
                <a:latin typeface="Inconsolata-dz" charset="0"/>
                <a:ea typeface="Inconsolata-dz" charset="0"/>
                <a:cs typeface="Inconsolata-dz" charset="0"/>
              </a:rPr>
              <a:t>node.js</a:t>
            </a:r>
            <a:endParaRPr lang="en-US" sz="2400" dirty="0" smtClean="0">
              <a:latin typeface="Inconsolata-dz" charset="0"/>
              <a:ea typeface="Inconsolata-dz" charset="0"/>
              <a:cs typeface="Inconsolata-dz" charset="0"/>
            </a:endParaRPr>
          </a:p>
          <a:p>
            <a:r>
              <a:rPr lang="en-US" sz="2400" dirty="0" smtClean="0">
                <a:solidFill>
                  <a:srgbClr val="FF6B6B"/>
                </a:solidFill>
                <a:latin typeface="Inconsolata-dz" charset="0"/>
                <a:ea typeface="Inconsolata-dz" charset="0"/>
                <a:cs typeface="Inconsolata-dz" charset="0"/>
              </a:rPr>
              <a:t>RUN</a:t>
            </a:r>
            <a:r>
              <a:rPr lang="en-US" sz="2400" dirty="0" smtClean="0">
                <a:latin typeface="Inconsolata-dz" charset="0"/>
                <a:ea typeface="Inconsolata-dz" charset="0"/>
                <a:cs typeface="Inconsolata-dz" charset="0"/>
              </a:rPr>
              <a:t> apt-get update</a:t>
            </a:r>
          </a:p>
          <a:p>
            <a:r>
              <a:rPr lang="en-US" sz="2400" dirty="0" smtClean="0">
                <a:solidFill>
                  <a:srgbClr val="FF6B6B"/>
                </a:solidFill>
                <a:latin typeface="Inconsolata-dz" charset="0"/>
                <a:ea typeface="Inconsolata-dz" charset="0"/>
                <a:cs typeface="Inconsolata-dz" charset="0"/>
              </a:rPr>
              <a:t>RUN</a:t>
            </a:r>
            <a:r>
              <a:rPr lang="en-US" sz="2400" dirty="0" smtClean="0">
                <a:latin typeface="Inconsolata-dz" charset="0"/>
                <a:ea typeface="Inconsolata-dz" charset="0"/>
                <a:cs typeface="Inconsolata-dz" charset="0"/>
              </a:rPr>
              <a:t> apt-get install </a:t>
            </a:r>
            <a:r>
              <a:rPr lang="mr-IN" sz="2400" dirty="0" smtClean="0">
                <a:latin typeface="Inconsolata-dz" charset="0"/>
                <a:ea typeface="Inconsolata-dz" charset="0"/>
                <a:cs typeface="Inconsolata-dz" charset="0"/>
              </a:rPr>
              <a:t>–</a:t>
            </a:r>
            <a:r>
              <a:rPr lang="en-US" sz="2400" dirty="0" smtClean="0">
                <a:latin typeface="Inconsolata-dz" charset="0"/>
                <a:ea typeface="Inconsolata-dz" charset="0"/>
                <a:cs typeface="Inconsolata-dz" charset="0"/>
              </a:rPr>
              <a:t>y </a:t>
            </a:r>
            <a:r>
              <a:rPr lang="en-US" sz="2400" dirty="0" err="1" smtClean="0">
                <a:latin typeface="Inconsolata-dz" charset="0"/>
                <a:ea typeface="Inconsolata-dz" charset="0"/>
                <a:cs typeface="Inconsolata-dz" charset="0"/>
              </a:rPr>
              <a:t>nodejs</a:t>
            </a:r>
            <a:endParaRPr lang="en-US" sz="2400" dirty="0" smtClean="0">
              <a:latin typeface="Inconsolata-dz" charset="0"/>
              <a:ea typeface="Inconsolata-dz" charset="0"/>
              <a:cs typeface="Inconsolata-dz" charset="0"/>
            </a:endParaRPr>
          </a:p>
          <a:p>
            <a:r>
              <a:rPr lang="en-US" sz="2400" dirty="0" smtClean="0">
                <a:solidFill>
                  <a:srgbClr val="FF6B6B"/>
                </a:solidFill>
                <a:latin typeface="Inconsolata-dz" charset="0"/>
                <a:ea typeface="Inconsolata-dz" charset="0"/>
                <a:cs typeface="Inconsolata-dz" charset="0"/>
              </a:rPr>
              <a:t>RUN</a:t>
            </a:r>
            <a:r>
              <a:rPr lang="en-US" sz="2400" dirty="0" smtClean="0">
                <a:latin typeface="Inconsolata-dz" charset="0"/>
                <a:ea typeface="Inconsolata-dz" charset="0"/>
                <a:cs typeface="Inconsolata-dz" charset="0"/>
              </a:rPr>
              <a:t> </a:t>
            </a:r>
            <a:r>
              <a:rPr lang="en-US" sz="2400" dirty="0" err="1" smtClean="0">
                <a:latin typeface="Inconsolata-dz" charset="0"/>
                <a:ea typeface="Inconsolata-dz" charset="0"/>
                <a:cs typeface="Inconsolata-dz" charset="0"/>
              </a:rPr>
              <a:t>mkdir</a:t>
            </a:r>
            <a:r>
              <a:rPr lang="en-US" sz="2400" dirty="0" smtClean="0">
                <a:latin typeface="Inconsolata-dz" charset="0"/>
                <a:ea typeface="Inconsolata-dz" charset="0"/>
                <a:cs typeface="Inconsolata-dz" charset="0"/>
              </a:rPr>
              <a:t> /</a:t>
            </a:r>
            <a:r>
              <a:rPr lang="en-US" sz="2400" dirty="0" err="1" smtClean="0">
                <a:latin typeface="Inconsolata-dz" charset="0"/>
                <a:ea typeface="Inconsolata-dz" charset="0"/>
                <a:cs typeface="Inconsolata-dz" charset="0"/>
              </a:rPr>
              <a:t>var</a:t>
            </a:r>
            <a:r>
              <a:rPr lang="en-US" sz="2400" dirty="0" smtClean="0">
                <a:latin typeface="Inconsolata-dz" charset="0"/>
                <a:ea typeface="Inconsolata-dz" charset="0"/>
                <a:cs typeface="Inconsolata-dz" charset="0"/>
              </a:rPr>
              <a:t>/www</a:t>
            </a:r>
          </a:p>
          <a:p>
            <a:endParaRPr lang="en-US" sz="2400" dirty="0">
              <a:latin typeface="Inconsolata-dz" charset="0"/>
              <a:ea typeface="Inconsolata-dz" charset="0"/>
              <a:cs typeface="Inconsolata-dz" charset="0"/>
            </a:endParaRPr>
          </a:p>
          <a:p>
            <a:r>
              <a:rPr lang="en-US" sz="2400" dirty="0" smtClean="0">
                <a:solidFill>
                  <a:srgbClr val="FF6B6B"/>
                </a:solidFill>
                <a:latin typeface="Inconsolata-dz" charset="0"/>
                <a:ea typeface="Inconsolata-dz" charset="0"/>
                <a:cs typeface="Inconsolata-dz" charset="0"/>
              </a:rPr>
              <a:t>ADD</a:t>
            </a:r>
            <a:r>
              <a:rPr lang="en-US" sz="2400" dirty="0" smtClean="0">
                <a:latin typeface="Inconsolata-dz" charset="0"/>
                <a:ea typeface="Inconsolata-dz" charset="0"/>
                <a:cs typeface="Inconsolata-dz" charset="0"/>
              </a:rPr>
              <a:t> </a:t>
            </a:r>
            <a:r>
              <a:rPr lang="en-US" sz="2400" dirty="0" err="1" smtClean="0">
                <a:latin typeface="Inconsolata-dz" charset="0"/>
                <a:ea typeface="Inconsolata-dz" charset="0"/>
                <a:cs typeface="Inconsolata-dz" charset="0"/>
              </a:rPr>
              <a:t>app.js</a:t>
            </a:r>
            <a:r>
              <a:rPr lang="en-US" sz="2400" dirty="0" smtClean="0">
                <a:latin typeface="Inconsolata-dz" charset="0"/>
                <a:ea typeface="Inconsolata-dz" charset="0"/>
                <a:cs typeface="Inconsolata-dz" charset="0"/>
              </a:rPr>
              <a:t> /</a:t>
            </a:r>
            <a:r>
              <a:rPr lang="en-US" sz="2400" dirty="0" err="1" smtClean="0">
                <a:latin typeface="Inconsolata-dz" charset="0"/>
                <a:ea typeface="Inconsolata-dz" charset="0"/>
                <a:cs typeface="Inconsolata-dz" charset="0"/>
              </a:rPr>
              <a:t>var</a:t>
            </a:r>
            <a:r>
              <a:rPr lang="en-US" sz="2400" dirty="0" smtClean="0">
                <a:latin typeface="Inconsolata-dz" charset="0"/>
                <a:ea typeface="Inconsolata-dz" charset="0"/>
                <a:cs typeface="Inconsolata-dz" charset="0"/>
              </a:rPr>
              <a:t>/www/</a:t>
            </a:r>
            <a:r>
              <a:rPr lang="en-US" sz="2400" dirty="0" err="1" smtClean="0">
                <a:latin typeface="Inconsolata-dz" charset="0"/>
                <a:ea typeface="Inconsolata-dz" charset="0"/>
                <a:cs typeface="Inconsolata-dz" charset="0"/>
              </a:rPr>
              <a:t>app.js</a:t>
            </a:r>
            <a:endParaRPr lang="en-US" sz="2400" dirty="0" smtClean="0">
              <a:latin typeface="Inconsolata-dz" charset="0"/>
              <a:ea typeface="Inconsolata-dz" charset="0"/>
              <a:cs typeface="Inconsolata-dz" charset="0"/>
            </a:endParaRPr>
          </a:p>
          <a:p>
            <a:r>
              <a:rPr lang="en-US" sz="2400" dirty="0" smtClean="0">
                <a:solidFill>
                  <a:srgbClr val="FF6B6B"/>
                </a:solidFill>
                <a:latin typeface="Inconsolata-dz" charset="0"/>
                <a:ea typeface="Inconsolata-dz" charset="0"/>
                <a:cs typeface="Inconsolata-dz" charset="0"/>
              </a:rPr>
              <a:t>EXPOSE</a:t>
            </a:r>
            <a:r>
              <a:rPr lang="en-US" sz="2400" dirty="0" smtClean="0">
                <a:latin typeface="Inconsolata-dz" charset="0"/>
                <a:ea typeface="Inconsolata-dz" charset="0"/>
                <a:cs typeface="Inconsolata-dz" charset="0"/>
              </a:rPr>
              <a:t> 8080</a:t>
            </a:r>
            <a:endParaRPr lang="en-US" sz="2400" dirty="0">
              <a:latin typeface="Inconsolata-dz" charset="0"/>
              <a:ea typeface="Inconsolata-dz" charset="0"/>
              <a:cs typeface="Inconsolata-dz" charset="0"/>
            </a:endParaRPr>
          </a:p>
          <a:p>
            <a:r>
              <a:rPr lang="en-US" sz="2400" dirty="0" smtClean="0">
                <a:solidFill>
                  <a:srgbClr val="FF6B6B"/>
                </a:solidFill>
                <a:latin typeface="Inconsolata-dz" charset="0"/>
                <a:ea typeface="Inconsolata-dz" charset="0"/>
                <a:cs typeface="Inconsolata-dz" charset="0"/>
              </a:rPr>
              <a:t>CMD</a:t>
            </a:r>
            <a:r>
              <a:rPr lang="en-US" sz="2400" dirty="0" smtClean="0">
                <a:latin typeface="Inconsolata-dz" charset="0"/>
                <a:ea typeface="Inconsolata-dz" charset="0"/>
                <a:cs typeface="Inconsolata-dz" charset="0"/>
              </a:rPr>
              <a:t> [“/</a:t>
            </a:r>
            <a:r>
              <a:rPr lang="en-US" sz="2400" dirty="0" err="1" smtClean="0">
                <a:latin typeface="Inconsolata-dz" charset="0"/>
                <a:ea typeface="Inconsolata-dz" charset="0"/>
                <a:cs typeface="Inconsolata-dz" charset="0"/>
              </a:rPr>
              <a:t>usr</a:t>
            </a:r>
            <a:r>
              <a:rPr lang="en-US" sz="2400" dirty="0" smtClean="0">
                <a:latin typeface="Inconsolata-dz" charset="0"/>
                <a:ea typeface="Inconsolata-dz" charset="0"/>
                <a:cs typeface="Inconsolata-dz" charset="0"/>
              </a:rPr>
              <a:t>/bin/node”, “/</a:t>
            </a:r>
            <a:r>
              <a:rPr lang="en-US" sz="2400" dirty="0" err="1" smtClean="0">
                <a:latin typeface="Inconsolata-dz" charset="0"/>
                <a:ea typeface="Inconsolata-dz" charset="0"/>
                <a:cs typeface="Inconsolata-dz" charset="0"/>
              </a:rPr>
              <a:t>var</a:t>
            </a:r>
            <a:r>
              <a:rPr lang="en-US" sz="2400" dirty="0" smtClean="0">
                <a:latin typeface="Inconsolata-dz" charset="0"/>
                <a:ea typeface="Inconsolata-dz" charset="0"/>
                <a:cs typeface="Inconsolata-dz" charset="0"/>
              </a:rPr>
              <a:t>/www/</a:t>
            </a:r>
            <a:r>
              <a:rPr lang="en-US" sz="2400" dirty="0" err="1" smtClean="0">
                <a:latin typeface="Inconsolata-dz" charset="0"/>
                <a:ea typeface="Inconsolata-dz" charset="0"/>
                <a:cs typeface="Inconsolata-dz" charset="0"/>
              </a:rPr>
              <a:t>app.js</a:t>
            </a:r>
            <a:r>
              <a:rPr lang="en-US" sz="2400" dirty="0" smtClean="0">
                <a:latin typeface="Inconsolata-dz" charset="0"/>
                <a:ea typeface="Inconsolata-dz" charset="0"/>
                <a:cs typeface="Inconsolata-dz" charset="0"/>
              </a:rPr>
              <a:t>”]</a:t>
            </a:r>
            <a:endParaRPr lang="en-US" sz="2400" dirty="0">
              <a:latin typeface="Inconsolata-dz" charset="0"/>
              <a:ea typeface="Inconsolata-dz" charset="0"/>
              <a:cs typeface="Inconsolata-dz" charset="0"/>
            </a:endParaRPr>
          </a:p>
        </p:txBody>
      </p:sp>
    </p:spTree>
    <p:extLst>
      <p:ext uri="{BB962C8B-B14F-4D97-AF65-F5344CB8AC3E}">
        <p14:creationId xmlns:p14="http://schemas.microsoft.com/office/powerpoint/2010/main" val="1549641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71565"/>
            <a:ext cx="10515600" cy="1851911"/>
          </a:xfrm>
        </p:spPr>
        <p:txBody>
          <a:bodyPr>
            <a:normAutofit/>
          </a:bodyPr>
          <a:lstStyle/>
          <a:p>
            <a:pPr marL="0" lvl="0" indent="0" algn="ctr">
              <a:lnSpc>
                <a:spcPct val="100000"/>
              </a:lnSpc>
              <a:spcBef>
                <a:spcPts val="0"/>
              </a:spcBef>
              <a:buNone/>
              <a:defRPr/>
            </a:pPr>
            <a:r>
              <a:rPr lang="en-US" sz="5400" b="1" dirty="0" err="1" smtClean="0">
                <a:latin typeface="Helvetica Neue" charset="0"/>
                <a:ea typeface="Helvetica Neue" charset="0"/>
                <a:cs typeface="Helvetica Neue" charset="0"/>
              </a:rPr>
              <a:t>Dockerfile</a:t>
            </a:r>
            <a:endParaRPr lang="en-US" sz="5400" b="1" strike="sngStrike" dirty="0">
              <a:solidFill>
                <a:srgbClr val="FF6B6B"/>
              </a:solidFill>
              <a:latin typeface="Helvetica Neue" charset="0"/>
              <a:ea typeface="Helvetica Neue" charset="0"/>
              <a:cs typeface="Helvetica Neue" charset="0"/>
            </a:endParaRPr>
          </a:p>
        </p:txBody>
      </p:sp>
      <p:sp>
        <p:nvSpPr>
          <p:cNvPr id="6" name="TextBox 5"/>
          <p:cNvSpPr txBox="1"/>
          <p:nvPr/>
        </p:nvSpPr>
        <p:spPr>
          <a:xfrm>
            <a:off x="1573967" y="1963711"/>
            <a:ext cx="8529403" cy="3882453"/>
          </a:xfrm>
          <a:prstGeom prst="rect">
            <a:avLst/>
          </a:prstGeom>
          <a:noFill/>
        </p:spPr>
        <p:txBody>
          <a:bodyPr wrap="square" rtlCol="0">
            <a:spAutoFit/>
          </a:bodyPr>
          <a:lstStyle/>
          <a:p>
            <a:endParaRPr lang="en-US" dirty="0"/>
          </a:p>
        </p:txBody>
      </p:sp>
      <p:sp>
        <p:nvSpPr>
          <p:cNvPr id="8" name="TextBox 7"/>
          <p:cNvSpPr txBox="1"/>
          <p:nvPr/>
        </p:nvSpPr>
        <p:spPr>
          <a:xfrm>
            <a:off x="1531495" y="3207657"/>
            <a:ext cx="9129010" cy="1077218"/>
          </a:xfrm>
          <a:prstGeom prst="rect">
            <a:avLst/>
          </a:prstGeom>
          <a:noFill/>
        </p:spPr>
        <p:txBody>
          <a:bodyPr wrap="square" rtlCol="0">
            <a:spAutoFit/>
          </a:bodyPr>
          <a:lstStyle/>
          <a:p>
            <a:pPr algn="ctr"/>
            <a:r>
              <a:rPr lang="en-US" sz="3200" b="1" dirty="0" err="1">
                <a:solidFill>
                  <a:srgbClr val="4ECDC4"/>
                </a:solidFill>
                <a:latin typeface="Inconsolata-dz" charset="0"/>
                <a:ea typeface="Inconsolata-dz" charset="0"/>
                <a:cs typeface="Inconsolata-dz" charset="0"/>
              </a:rPr>
              <a:t>docker</a:t>
            </a:r>
            <a:r>
              <a:rPr lang="en-US" sz="3200" b="1" dirty="0">
                <a:solidFill>
                  <a:srgbClr val="4ECDC4"/>
                </a:solidFill>
                <a:latin typeface="Inconsolata-dz" charset="0"/>
                <a:ea typeface="Inconsolata-dz" charset="0"/>
                <a:cs typeface="Inconsolata-dz" charset="0"/>
              </a:rPr>
              <a:t> </a:t>
            </a:r>
            <a:r>
              <a:rPr lang="en-US" sz="3200" b="1" dirty="0" smtClean="0">
                <a:solidFill>
                  <a:srgbClr val="4ECDC4"/>
                </a:solidFill>
                <a:latin typeface="Inconsolata-dz" charset="0"/>
                <a:ea typeface="Inconsolata-dz" charset="0"/>
                <a:cs typeface="Inconsolata-dz" charset="0"/>
              </a:rPr>
              <a:t>build </a:t>
            </a:r>
            <a:r>
              <a:rPr lang="mr-IN" sz="3200" b="1" dirty="0" smtClean="0">
                <a:solidFill>
                  <a:srgbClr val="4ECDC4"/>
                </a:solidFill>
                <a:latin typeface="Inconsolata-dz" charset="0"/>
                <a:ea typeface="Inconsolata-dz" charset="0"/>
                <a:cs typeface="Inconsolata-dz" charset="0"/>
              </a:rPr>
              <a:t>–</a:t>
            </a:r>
            <a:r>
              <a:rPr lang="en-US" sz="3200" b="1" dirty="0" smtClean="0">
                <a:solidFill>
                  <a:srgbClr val="4ECDC4"/>
                </a:solidFill>
                <a:latin typeface="Inconsolata-dz" charset="0"/>
                <a:ea typeface="Inconsolata-dz" charset="0"/>
                <a:cs typeface="Inconsolata-dz" charset="0"/>
              </a:rPr>
              <a:t>t &lt;tag-name&gt;</a:t>
            </a:r>
          </a:p>
          <a:p>
            <a:pPr algn="ctr"/>
            <a:r>
              <a:rPr lang="en-US" sz="3200" b="1" dirty="0" err="1" smtClean="0">
                <a:solidFill>
                  <a:srgbClr val="4ECDC4"/>
                </a:solidFill>
                <a:latin typeface="Inconsolata-dz" charset="0"/>
                <a:ea typeface="Inconsolata-dz" charset="0"/>
                <a:cs typeface="Inconsolata-dz" charset="0"/>
              </a:rPr>
              <a:t>docker</a:t>
            </a:r>
            <a:r>
              <a:rPr lang="en-US" sz="3200" b="1" dirty="0" smtClean="0">
                <a:solidFill>
                  <a:srgbClr val="4ECDC4"/>
                </a:solidFill>
                <a:latin typeface="Inconsolata-dz" charset="0"/>
                <a:ea typeface="Inconsolata-dz" charset="0"/>
                <a:cs typeface="Inconsolata-dz" charset="0"/>
              </a:rPr>
              <a:t> run </a:t>
            </a:r>
            <a:r>
              <a:rPr lang="mr-IN" sz="3200" b="1" dirty="0" smtClean="0">
                <a:solidFill>
                  <a:srgbClr val="4ECDC4"/>
                </a:solidFill>
                <a:latin typeface="Inconsolata-dz" charset="0"/>
                <a:ea typeface="Inconsolata-dz" charset="0"/>
                <a:cs typeface="Inconsolata-dz" charset="0"/>
              </a:rPr>
              <a:t>–</a:t>
            </a:r>
            <a:r>
              <a:rPr lang="en-US" sz="3200" b="1" dirty="0" smtClean="0">
                <a:solidFill>
                  <a:srgbClr val="4ECDC4"/>
                </a:solidFill>
                <a:latin typeface="Inconsolata-dz" charset="0"/>
                <a:ea typeface="Inconsolata-dz" charset="0"/>
                <a:cs typeface="Inconsolata-dz" charset="0"/>
              </a:rPr>
              <a:t>p 8080:8080 &lt;tag-name&gt;</a:t>
            </a:r>
            <a:endParaRPr lang="en-US" sz="3200" b="1" dirty="0">
              <a:solidFill>
                <a:srgbClr val="4ECDC4"/>
              </a:solidFill>
              <a:latin typeface="Inconsolata-dz" charset="0"/>
              <a:ea typeface="Inconsolata-dz" charset="0"/>
              <a:cs typeface="Inconsolata-dz" charset="0"/>
            </a:endParaRPr>
          </a:p>
        </p:txBody>
      </p:sp>
    </p:spTree>
    <p:extLst>
      <p:ext uri="{BB962C8B-B14F-4D97-AF65-F5344CB8AC3E}">
        <p14:creationId xmlns:p14="http://schemas.microsoft.com/office/powerpoint/2010/main" val="4151267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0680"/>
            <a:ext cx="10515600" cy="1851911"/>
          </a:xfrm>
        </p:spPr>
        <p:txBody>
          <a:bodyPr>
            <a:normAutofit/>
          </a:bodyPr>
          <a:lstStyle/>
          <a:p>
            <a:pPr marL="0" lvl="0" indent="0" algn="ctr">
              <a:lnSpc>
                <a:spcPct val="100000"/>
              </a:lnSpc>
              <a:spcBef>
                <a:spcPts val="0"/>
              </a:spcBef>
              <a:buNone/>
              <a:defRPr/>
            </a:pPr>
            <a:r>
              <a:rPr lang="en-US" sz="5400" b="1" dirty="0" smtClean="0">
                <a:latin typeface="Helvetica Neue" charset="0"/>
                <a:ea typeface="Helvetica Neue" charset="0"/>
                <a:cs typeface="Helvetica Neue" charset="0"/>
              </a:rPr>
              <a:t>Testing </a:t>
            </a:r>
            <a:r>
              <a:rPr lang="en-US" sz="5400" b="1" dirty="0" smtClean="0">
                <a:latin typeface="Helvetica Neue" charset="0"/>
                <a:ea typeface="Helvetica Neue" charset="0"/>
                <a:cs typeface="Helvetica Neue" charset="0"/>
              </a:rPr>
              <a:t>becomes system agnostic</a:t>
            </a:r>
            <a:endParaRPr lang="en-US" sz="5400" b="1" strike="sngStrike" dirty="0">
              <a:solidFill>
                <a:srgbClr val="FF6B6B"/>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7302157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0680"/>
            <a:ext cx="10515600" cy="1851911"/>
          </a:xfrm>
        </p:spPr>
        <p:txBody>
          <a:bodyPr>
            <a:normAutofit/>
          </a:bodyPr>
          <a:lstStyle/>
          <a:p>
            <a:pPr marL="0" lvl="0" indent="0" algn="ctr">
              <a:lnSpc>
                <a:spcPct val="100000"/>
              </a:lnSpc>
              <a:spcBef>
                <a:spcPts val="0"/>
              </a:spcBef>
              <a:buNone/>
              <a:defRPr/>
            </a:pPr>
            <a:r>
              <a:rPr lang="en-US" sz="5400" b="1" dirty="0" smtClean="0">
                <a:latin typeface="Helvetica Neue" charset="0"/>
                <a:ea typeface="Helvetica Neue" charset="0"/>
                <a:cs typeface="Helvetica Neue" charset="0"/>
              </a:rPr>
              <a:t>Painless integration and regression </a:t>
            </a:r>
            <a:r>
              <a:rPr lang="en-US" sz="5400" b="1" dirty="0" smtClean="0">
                <a:latin typeface="Helvetica Neue" charset="0"/>
                <a:ea typeface="Helvetica Neue" charset="0"/>
                <a:cs typeface="Helvetica Neue" charset="0"/>
              </a:rPr>
              <a:t>testing</a:t>
            </a:r>
            <a:endParaRPr lang="en-US" sz="5400" b="1" strike="sngStrike" dirty="0">
              <a:solidFill>
                <a:srgbClr val="FF6B6B"/>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7103568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0680"/>
            <a:ext cx="10515600" cy="2901222"/>
          </a:xfrm>
        </p:spPr>
        <p:txBody>
          <a:bodyPr>
            <a:normAutofit/>
          </a:bodyPr>
          <a:lstStyle/>
          <a:p>
            <a:pPr marL="0" lvl="0" indent="0" algn="ctr">
              <a:lnSpc>
                <a:spcPct val="100000"/>
              </a:lnSpc>
              <a:spcBef>
                <a:spcPts val="0"/>
              </a:spcBef>
              <a:buNone/>
              <a:defRPr/>
            </a:pPr>
            <a:r>
              <a:rPr lang="en-US" sz="5400" b="1" dirty="0" smtClean="0">
                <a:latin typeface="Helvetica Neue" charset="0"/>
                <a:ea typeface="Helvetica Neue" charset="0"/>
                <a:cs typeface="Helvetica Neue" charset="0"/>
              </a:rPr>
              <a:t>Easy </a:t>
            </a:r>
            <a:r>
              <a:rPr lang="en-US" sz="5400" b="1" dirty="0" smtClean="0">
                <a:latin typeface="Helvetica Neue" charset="0"/>
                <a:ea typeface="Helvetica Neue" charset="0"/>
                <a:cs typeface="Helvetica Neue" charset="0"/>
              </a:rPr>
              <a:t>performance testing (scalability, reliability</a:t>
            </a:r>
            <a:r>
              <a:rPr lang="en-US" sz="5400" b="1" smtClean="0">
                <a:latin typeface="Helvetica Neue" charset="0"/>
                <a:ea typeface="Helvetica Neue" charset="0"/>
                <a:cs typeface="Helvetica Neue" charset="0"/>
              </a:rPr>
              <a:t>, resource usage)</a:t>
            </a:r>
            <a:endParaRPr lang="en-US" sz="5400" b="1" strike="sngStrike" dirty="0">
              <a:solidFill>
                <a:srgbClr val="FF6B6B"/>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369614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0680"/>
            <a:ext cx="10515600" cy="1851911"/>
          </a:xfrm>
        </p:spPr>
        <p:txBody>
          <a:bodyPr>
            <a:normAutofit/>
          </a:bodyPr>
          <a:lstStyle/>
          <a:p>
            <a:pPr marL="0" lvl="0" indent="0" algn="ctr">
              <a:lnSpc>
                <a:spcPct val="100000"/>
              </a:lnSpc>
              <a:spcBef>
                <a:spcPts val="0"/>
              </a:spcBef>
              <a:buNone/>
              <a:defRPr/>
            </a:pPr>
            <a:r>
              <a:rPr lang="en-US" sz="5400" b="1" dirty="0" smtClean="0">
                <a:latin typeface="Helvetica Neue" charset="0"/>
                <a:ea typeface="Helvetica Neue" charset="0"/>
                <a:cs typeface="Helvetica Neue" charset="0"/>
              </a:rPr>
              <a:t>Anyone can test</a:t>
            </a:r>
            <a:endParaRPr lang="en-US" sz="5400" b="1" strike="sngStrike" dirty="0">
              <a:solidFill>
                <a:srgbClr val="FF6B6B"/>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1795491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11943" y="3398398"/>
            <a:ext cx="1701800" cy="901700"/>
          </a:xfrm>
          <a:prstGeom prst="rect">
            <a:avLst/>
          </a:prstGeom>
        </p:spPr>
      </p:pic>
      <p:pic>
        <p:nvPicPr>
          <p:cNvPr id="4" name="Picture 3"/>
          <p:cNvPicPr>
            <a:picLocks noChangeAspect="1"/>
          </p:cNvPicPr>
          <p:nvPr/>
        </p:nvPicPr>
        <p:blipFill>
          <a:blip r:embed="rId4"/>
          <a:stretch>
            <a:fillRect/>
          </a:stretch>
        </p:blipFill>
        <p:spPr>
          <a:xfrm>
            <a:off x="1555048" y="4650903"/>
            <a:ext cx="2641600" cy="749300"/>
          </a:xfrm>
          <a:prstGeom prst="rect">
            <a:avLst/>
          </a:prstGeom>
        </p:spPr>
      </p:pic>
      <p:pic>
        <p:nvPicPr>
          <p:cNvPr id="5" name="Picture 4"/>
          <p:cNvPicPr>
            <a:picLocks noChangeAspect="1"/>
          </p:cNvPicPr>
          <p:nvPr/>
        </p:nvPicPr>
        <p:blipFill>
          <a:blip r:embed="rId5"/>
          <a:stretch>
            <a:fillRect/>
          </a:stretch>
        </p:blipFill>
        <p:spPr>
          <a:xfrm>
            <a:off x="3036550" y="3751088"/>
            <a:ext cx="2755900" cy="1016000"/>
          </a:xfrm>
          <a:prstGeom prst="rect">
            <a:avLst/>
          </a:prstGeom>
        </p:spPr>
      </p:pic>
      <p:pic>
        <p:nvPicPr>
          <p:cNvPr id="6" name="Picture 5"/>
          <p:cNvPicPr>
            <a:picLocks noChangeAspect="1"/>
          </p:cNvPicPr>
          <p:nvPr/>
        </p:nvPicPr>
        <p:blipFill>
          <a:blip r:embed="rId6"/>
          <a:stretch>
            <a:fillRect/>
          </a:stretch>
        </p:blipFill>
        <p:spPr>
          <a:xfrm>
            <a:off x="8335404" y="4424814"/>
            <a:ext cx="1968500" cy="1181100"/>
          </a:xfrm>
          <a:prstGeom prst="rect">
            <a:avLst/>
          </a:prstGeom>
        </p:spPr>
      </p:pic>
      <p:pic>
        <p:nvPicPr>
          <p:cNvPr id="7" name="Picture 6"/>
          <p:cNvPicPr>
            <a:picLocks noChangeAspect="1"/>
          </p:cNvPicPr>
          <p:nvPr/>
        </p:nvPicPr>
        <p:blipFill>
          <a:blip r:embed="rId7"/>
          <a:stretch>
            <a:fillRect/>
          </a:stretch>
        </p:blipFill>
        <p:spPr>
          <a:xfrm>
            <a:off x="7755532" y="3176148"/>
            <a:ext cx="1663700" cy="1346200"/>
          </a:xfrm>
          <a:prstGeom prst="rect">
            <a:avLst/>
          </a:prstGeom>
        </p:spPr>
      </p:pic>
      <p:pic>
        <p:nvPicPr>
          <p:cNvPr id="8" name="Picture 7"/>
          <p:cNvPicPr>
            <a:picLocks noChangeAspect="1"/>
          </p:cNvPicPr>
          <p:nvPr/>
        </p:nvPicPr>
        <p:blipFill>
          <a:blip r:embed="rId8"/>
          <a:stretch>
            <a:fillRect/>
          </a:stretch>
        </p:blipFill>
        <p:spPr>
          <a:xfrm>
            <a:off x="6046996" y="3557472"/>
            <a:ext cx="1562100" cy="1244600"/>
          </a:xfrm>
          <a:prstGeom prst="rect">
            <a:avLst/>
          </a:prstGeom>
        </p:spPr>
      </p:pic>
      <p:pic>
        <p:nvPicPr>
          <p:cNvPr id="9" name="Picture 8"/>
          <p:cNvPicPr>
            <a:picLocks noChangeAspect="1"/>
          </p:cNvPicPr>
          <p:nvPr/>
        </p:nvPicPr>
        <p:blipFill>
          <a:blip r:embed="rId9"/>
          <a:stretch>
            <a:fillRect/>
          </a:stretch>
        </p:blipFill>
        <p:spPr>
          <a:xfrm>
            <a:off x="8390328" y="880875"/>
            <a:ext cx="2171700" cy="1054100"/>
          </a:xfrm>
          <a:prstGeom prst="rect">
            <a:avLst/>
          </a:prstGeom>
        </p:spPr>
      </p:pic>
      <p:pic>
        <p:nvPicPr>
          <p:cNvPr id="10" name="Picture 9"/>
          <p:cNvPicPr>
            <a:picLocks noChangeAspect="1"/>
          </p:cNvPicPr>
          <p:nvPr/>
        </p:nvPicPr>
        <p:blipFill>
          <a:blip r:embed="rId10"/>
          <a:stretch>
            <a:fillRect/>
          </a:stretch>
        </p:blipFill>
        <p:spPr>
          <a:xfrm>
            <a:off x="8698251" y="5540547"/>
            <a:ext cx="2197100" cy="1092200"/>
          </a:xfrm>
          <a:prstGeom prst="rect">
            <a:avLst/>
          </a:prstGeom>
        </p:spPr>
      </p:pic>
      <p:pic>
        <p:nvPicPr>
          <p:cNvPr id="11" name="Picture 10"/>
          <p:cNvPicPr>
            <a:picLocks noChangeAspect="1"/>
          </p:cNvPicPr>
          <p:nvPr/>
        </p:nvPicPr>
        <p:blipFill>
          <a:blip r:embed="rId11"/>
          <a:stretch>
            <a:fillRect/>
          </a:stretch>
        </p:blipFill>
        <p:spPr>
          <a:xfrm>
            <a:off x="2439441" y="760887"/>
            <a:ext cx="2730500" cy="1104900"/>
          </a:xfrm>
          <a:prstGeom prst="rect">
            <a:avLst/>
          </a:prstGeom>
        </p:spPr>
      </p:pic>
      <p:pic>
        <p:nvPicPr>
          <p:cNvPr id="12" name="Picture 11"/>
          <p:cNvPicPr>
            <a:picLocks noChangeAspect="1"/>
          </p:cNvPicPr>
          <p:nvPr/>
        </p:nvPicPr>
        <p:blipFill>
          <a:blip r:embed="rId12"/>
          <a:stretch>
            <a:fillRect/>
          </a:stretch>
        </p:blipFill>
        <p:spPr>
          <a:xfrm>
            <a:off x="907270" y="522434"/>
            <a:ext cx="1841500" cy="1536700"/>
          </a:xfrm>
          <a:prstGeom prst="rect">
            <a:avLst/>
          </a:prstGeom>
        </p:spPr>
      </p:pic>
      <p:pic>
        <p:nvPicPr>
          <p:cNvPr id="13" name="Picture 12"/>
          <p:cNvPicPr>
            <a:picLocks noChangeAspect="1"/>
          </p:cNvPicPr>
          <p:nvPr/>
        </p:nvPicPr>
        <p:blipFill>
          <a:blip r:embed="rId13"/>
          <a:stretch>
            <a:fillRect/>
          </a:stretch>
        </p:blipFill>
        <p:spPr>
          <a:xfrm>
            <a:off x="9480549" y="2693548"/>
            <a:ext cx="2209800" cy="838200"/>
          </a:xfrm>
          <a:prstGeom prst="rect">
            <a:avLst/>
          </a:prstGeom>
        </p:spPr>
      </p:pic>
      <p:pic>
        <p:nvPicPr>
          <p:cNvPr id="14" name="Picture 13"/>
          <p:cNvPicPr>
            <a:picLocks noChangeAspect="1"/>
          </p:cNvPicPr>
          <p:nvPr/>
        </p:nvPicPr>
        <p:blipFill>
          <a:blip r:embed="rId14"/>
          <a:stretch>
            <a:fillRect/>
          </a:stretch>
        </p:blipFill>
        <p:spPr>
          <a:xfrm>
            <a:off x="6362804" y="618234"/>
            <a:ext cx="2120900" cy="774700"/>
          </a:xfrm>
          <a:prstGeom prst="rect">
            <a:avLst/>
          </a:prstGeom>
        </p:spPr>
      </p:pic>
      <p:pic>
        <p:nvPicPr>
          <p:cNvPr id="15" name="Picture 14"/>
          <p:cNvPicPr>
            <a:picLocks noChangeAspect="1"/>
          </p:cNvPicPr>
          <p:nvPr/>
        </p:nvPicPr>
        <p:blipFill>
          <a:blip r:embed="rId15"/>
          <a:stretch>
            <a:fillRect/>
          </a:stretch>
        </p:blipFill>
        <p:spPr>
          <a:xfrm>
            <a:off x="589442" y="5428844"/>
            <a:ext cx="1638300" cy="1054100"/>
          </a:xfrm>
          <a:prstGeom prst="rect">
            <a:avLst/>
          </a:prstGeom>
        </p:spPr>
      </p:pic>
      <p:pic>
        <p:nvPicPr>
          <p:cNvPr id="16" name="Picture 15"/>
          <p:cNvPicPr>
            <a:picLocks noChangeAspect="1"/>
          </p:cNvPicPr>
          <p:nvPr/>
        </p:nvPicPr>
        <p:blipFill>
          <a:blip r:embed="rId16"/>
          <a:stretch>
            <a:fillRect/>
          </a:stretch>
        </p:blipFill>
        <p:spPr>
          <a:xfrm>
            <a:off x="10424295" y="4237086"/>
            <a:ext cx="1574800" cy="1587500"/>
          </a:xfrm>
          <a:prstGeom prst="rect">
            <a:avLst/>
          </a:prstGeom>
        </p:spPr>
      </p:pic>
      <p:pic>
        <p:nvPicPr>
          <p:cNvPr id="17" name="Picture 16"/>
          <p:cNvPicPr>
            <a:picLocks noChangeAspect="1"/>
          </p:cNvPicPr>
          <p:nvPr/>
        </p:nvPicPr>
        <p:blipFill>
          <a:blip r:embed="rId17"/>
          <a:stretch>
            <a:fillRect/>
          </a:stretch>
        </p:blipFill>
        <p:spPr>
          <a:xfrm>
            <a:off x="3144810" y="5510234"/>
            <a:ext cx="2616200" cy="977900"/>
          </a:xfrm>
          <a:prstGeom prst="rect">
            <a:avLst/>
          </a:prstGeom>
        </p:spPr>
      </p:pic>
      <p:pic>
        <p:nvPicPr>
          <p:cNvPr id="18" name="Picture 17"/>
          <p:cNvPicPr>
            <a:picLocks noChangeAspect="1"/>
          </p:cNvPicPr>
          <p:nvPr/>
        </p:nvPicPr>
        <p:blipFill>
          <a:blip r:embed="rId18"/>
          <a:stretch>
            <a:fillRect/>
          </a:stretch>
        </p:blipFill>
        <p:spPr>
          <a:xfrm>
            <a:off x="5786386" y="5260104"/>
            <a:ext cx="2641600" cy="1079500"/>
          </a:xfrm>
          <a:prstGeom prst="rect">
            <a:avLst/>
          </a:prstGeom>
        </p:spPr>
      </p:pic>
      <p:pic>
        <p:nvPicPr>
          <p:cNvPr id="19" name="Picture 18"/>
          <p:cNvPicPr>
            <a:picLocks noChangeAspect="1"/>
          </p:cNvPicPr>
          <p:nvPr/>
        </p:nvPicPr>
        <p:blipFill>
          <a:blip r:embed="rId19"/>
          <a:stretch>
            <a:fillRect/>
          </a:stretch>
        </p:blipFill>
        <p:spPr>
          <a:xfrm>
            <a:off x="5022954" y="1256185"/>
            <a:ext cx="2679700" cy="1028700"/>
          </a:xfrm>
          <a:prstGeom prst="rect">
            <a:avLst/>
          </a:prstGeom>
        </p:spPr>
      </p:pic>
      <p:sp>
        <p:nvSpPr>
          <p:cNvPr id="3" name="Content Placeholder 2"/>
          <p:cNvSpPr>
            <a:spLocks noGrp="1"/>
          </p:cNvSpPr>
          <p:nvPr>
            <p:ph idx="1"/>
          </p:nvPr>
        </p:nvSpPr>
        <p:spPr>
          <a:xfrm>
            <a:off x="838200" y="1820680"/>
            <a:ext cx="10515600" cy="1851911"/>
          </a:xfrm>
        </p:spPr>
        <p:txBody>
          <a:bodyPr>
            <a:normAutofit/>
          </a:bodyPr>
          <a:lstStyle/>
          <a:p>
            <a:pPr marL="0" lvl="0" indent="0" algn="ctr">
              <a:lnSpc>
                <a:spcPct val="100000"/>
              </a:lnSpc>
              <a:spcBef>
                <a:spcPts val="0"/>
              </a:spcBef>
              <a:buNone/>
              <a:defRPr/>
            </a:pPr>
            <a:r>
              <a:rPr lang="en-US" sz="5400" b="1" dirty="0" smtClean="0">
                <a:latin typeface="Helvetica Neue" charset="0"/>
                <a:ea typeface="Helvetica Neue" charset="0"/>
                <a:cs typeface="Helvetica Neue" charset="0"/>
              </a:rPr>
              <a:t>Immutable </a:t>
            </a:r>
            <a:r>
              <a:rPr lang="en-US" sz="5400" b="1" dirty="0" smtClean="0">
                <a:latin typeface="Helvetica Neue" charset="0"/>
                <a:ea typeface="Helvetica Neue" charset="0"/>
                <a:cs typeface="Helvetica Neue" charset="0"/>
              </a:rPr>
              <a:t>infrastructures are becoming a standard</a:t>
            </a:r>
            <a:endParaRPr lang="en-US" sz="5400" b="1" strike="sngStrike" dirty="0">
              <a:solidFill>
                <a:srgbClr val="FF6B6B"/>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8685985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9588"/>
            <a:ext cx="10515600" cy="1325563"/>
          </a:xfrm>
        </p:spPr>
        <p:txBody>
          <a:bodyPr>
            <a:noAutofit/>
          </a:bodyPr>
          <a:lstStyle/>
          <a:p>
            <a:pPr algn="ctr"/>
            <a:r>
              <a:rPr lang="en-US" sz="8000" b="1" spc="50" dirty="0">
                <a:solidFill>
                  <a:srgbClr val="F7FFF7"/>
                </a:solidFill>
                <a:latin typeface="Helvetica Neue" charset="0"/>
                <a:ea typeface="Helvetica Neue" charset="0"/>
                <a:cs typeface="Helvetica Neue" charset="0"/>
              </a:rPr>
              <a:t>Immutable </a:t>
            </a:r>
            <a:r>
              <a:rPr lang="en-US" sz="8000" b="1" spc="50" dirty="0" smtClean="0">
                <a:solidFill>
                  <a:srgbClr val="F7FFF7"/>
                </a:solidFill>
                <a:latin typeface="Helvetica Neue" charset="0"/>
                <a:ea typeface="Helvetica Neue" charset="0"/>
                <a:cs typeface="Helvetica Neue" charset="0"/>
              </a:rPr>
              <a:t>Infrastructures?</a:t>
            </a:r>
            <a:endParaRPr lang="en-US" sz="8000" dirty="0"/>
          </a:p>
        </p:txBody>
      </p:sp>
      <p:sp>
        <p:nvSpPr>
          <p:cNvPr id="3" name="Content Placeholder 2"/>
          <p:cNvSpPr>
            <a:spLocks noGrp="1"/>
          </p:cNvSpPr>
          <p:nvPr>
            <p:ph idx="1"/>
          </p:nvPr>
        </p:nvSpPr>
        <p:spPr>
          <a:xfrm>
            <a:off x="838200" y="4682331"/>
            <a:ext cx="10515600"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5" name="Picture 4"/>
          <p:cNvPicPr>
            <a:picLocks noChangeAspect="1"/>
          </p:cNvPicPr>
          <p:nvPr/>
        </p:nvPicPr>
        <p:blipFill>
          <a:blip r:embed="rId3"/>
          <a:stretch>
            <a:fillRect/>
          </a:stretch>
        </p:blipFill>
        <p:spPr>
          <a:xfrm>
            <a:off x="2407795" y="3798151"/>
            <a:ext cx="2738228" cy="2443342"/>
          </a:xfrm>
          <a:prstGeom prst="rect">
            <a:avLst/>
          </a:prstGeom>
        </p:spPr>
      </p:pic>
    </p:spTree>
    <p:extLst>
      <p:ext uri="{BB962C8B-B14F-4D97-AF65-F5344CB8AC3E}">
        <p14:creationId xmlns:p14="http://schemas.microsoft.com/office/powerpoint/2010/main" val="4436177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9588"/>
            <a:ext cx="10515600" cy="1325563"/>
          </a:xfrm>
        </p:spPr>
        <p:txBody>
          <a:bodyPr>
            <a:noAutofit/>
          </a:bodyPr>
          <a:lstStyle/>
          <a:p>
            <a:pPr algn="ctr"/>
            <a:r>
              <a:rPr lang="en-US" sz="8000" b="1" spc="50" dirty="0">
                <a:solidFill>
                  <a:srgbClr val="F7FFF7"/>
                </a:solidFill>
                <a:latin typeface="Helvetica Neue" charset="0"/>
                <a:ea typeface="Helvetica Neue" charset="0"/>
                <a:cs typeface="Helvetica Neue" charset="0"/>
              </a:rPr>
              <a:t>Immutable </a:t>
            </a:r>
            <a:r>
              <a:rPr lang="en-US" sz="8000" b="1" spc="50" dirty="0" smtClean="0">
                <a:solidFill>
                  <a:srgbClr val="F7FFF7"/>
                </a:solidFill>
                <a:latin typeface="Helvetica Neue" charset="0"/>
                <a:ea typeface="Helvetica Neue" charset="0"/>
                <a:cs typeface="Helvetica Neue" charset="0"/>
              </a:rPr>
              <a:t>Infrastructures?</a:t>
            </a:r>
            <a:endParaRPr lang="en-US" sz="8000" dirty="0"/>
          </a:p>
        </p:txBody>
      </p:sp>
      <p:sp>
        <p:nvSpPr>
          <p:cNvPr id="3" name="Content Placeholder 2"/>
          <p:cNvSpPr>
            <a:spLocks noGrp="1"/>
          </p:cNvSpPr>
          <p:nvPr>
            <p:ph idx="1"/>
          </p:nvPr>
        </p:nvSpPr>
        <p:spPr>
          <a:xfrm>
            <a:off x="838200" y="4682331"/>
            <a:ext cx="10515600"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5" name="Picture 4"/>
          <p:cNvPicPr>
            <a:picLocks noChangeAspect="1"/>
          </p:cNvPicPr>
          <p:nvPr/>
        </p:nvPicPr>
        <p:blipFill>
          <a:blip r:embed="rId3"/>
          <a:stretch>
            <a:fillRect/>
          </a:stretch>
        </p:blipFill>
        <p:spPr>
          <a:xfrm>
            <a:off x="2407795" y="3798151"/>
            <a:ext cx="2738228" cy="2443342"/>
          </a:xfrm>
          <a:prstGeom prst="rect">
            <a:avLst/>
          </a:prstGeom>
        </p:spPr>
      </p:pic>
      <p:pic>
        <p:nvPicPr>
          <p:cNvPr id="6" name="Picture 5"/>
          <p:cNvPicPr>
            <a:picLocks noChangeAspect="1"/>
          </p:cNvPicPr>
          <p:nvPr/>
        </p:nvPicPr>
        <p:blipFill>
          <a:blip r:embed="rId4"/>
          <a:stretch>
            <a:fillRect/>
          </a:stretch>
        </p:blipFill>
        <p:spPr>
          <a:xfrm>
            <a:off x="5146023" y="3916877"/>
            <a:ext cx="6095718" cy="2511316"/>
          </a:xfrm>
          <a:prstGeom prst="rect">
            <a:avLst/>
          </a:prstGeom>
        </p:spPr>
      </p:pic>
    </p:spTree>
    <p:extLst>
      <p:ext uri="{BB962C8B-B14F-4D97-AF65-F5344CB8AC3E}">
        <p14:creationId xmlns:p14="http://schemas.microsoft.com/office/powerpoint/2010/main" val="12211516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9588"/>
            <a:ext cx="10515600" cy="1325563"/>
          </a:xfrm>
        </p:spPr>
        <p:txBody>
          <a:bodyPr>
            <a:noAutofit/>
          </a:bodyPr>
          <a:lstStyle/>
          <a:p>
            <a:pPr algn="ctr"/>
            <a:r>
              <a:rPr lang="en-US" sz="8000" b="1" spc="50" dirty="0">
                <a:solidFill>
                  <a:srgbClr val="4ECDC4"/>
                </a:solidFill>
                <a:latin typeface="Helvetica Neue" charset="0"/>
                <a:ea typeface="Helvetica Neue" charset="0"/>
                <a:cs typeface="Helvetica Neue" charset="0"/>
              </a:rPr>
              <a:t>Immutable</a:t>
            </a:r>
            <a:r>
              <a:rPr lang="en-US" sz="8000" b="1" spc="50" dirty="0">
                <a:solidFill>
                  <a:srgbClr val="F7FFF7"/>
                </a:solidFill>
                <a:latin typeface="Helvetica Neue" charset="0"/>
                <a:ea typeface="Helvetica Neue" charset="0"/>
                <a:cs typeface="Helvetica Neue" charset="0"/>
              </a:rPr>
              <a:t> </a:t>
            </a:r>
            <a:r>
              <a:rPr lang="en-US" sz="8000" b="1" spc="50" dirty="0" smtClean="0">
                <a:solidFill>
                  <a:srgbClr val="F7FFF7"/>
                </a:solidFill>
                <a:latin typeface="Helvetica Neue" charset="0"/>
                <a:ea typeface="Helvetica Neue" charset="0"/>
                <a:cs typeface="Helvetica Neue" charset="0"/>
              </a:rPr>
              <a:t>Infrastructures?</a:t>
            </a:r>
            <a:endParaRPr lang="en-US" sz="8000" dirty="0"/>
          </a:p>
        </p:txBody>
      </p:sp>
      <p:sp>
        <p:nvSpPr>
          <p:cNvPr id="3" name="Content Placeholder 2"/>
          <p:cNvSpPr>
            <a:spLocks noGrp="1"/>
          </p:cNvSpPr>
          <p:nvPr>
            <p:ph idx="1"/>
          </p:nvPr>
        </p:nvSpPr>
        <p:spPr>
          <a:xfrm>
            <a:off x="838200" y="4682331"/>
            <a:ext cx="10515600"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4045969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9588"/>
            <a:ext cx="10515600" cy="1325563"/>
          </a:xfrm>
        </p:spPr>
        <p:txBody>
          <a:bodyPr>
            <a:noAutofit/>
          </a:bodyPr>
          <a:lstStyle/>
          <a:p>
            <a:pPr algn="ctr"/>
            <a:r>
              <a:rPr lang="en-US" sz="8000" b="1" spc="50" dirty="0">
                <a:solidFill>
                  <a:srgbClr val="F7FFF7"/>
                </a:solidFill>
                <a:latin typeface="Helvetica Neue" charset="0"/>
                <a:ea typeface="Helvetica Neue" charset="0"/>
                <a:cs typeface="Helvetica Neue" charset="0"/>
              </a:rPr>
              <a:t>Immutable</a:t>
            </a:r>
            <a:r>
              <a:rPr lang="en-US" sz="8000" b="1" spc="50" dirty="0">
                <a:latin typeface="Helvetica Neue" charset="0"/>
                <a:ea typeface="Helvetica Neue" charset="0"/>
                <a:cs typeface="Helvetica Neue" charset="0"/>
              </a:rPr>
              <a:t> </a:t>
            </a:r>
            <a:r>
              <a:rPr lang="en-US" sz="8000" b="1" spc="50" dirty="0" smtClean="0">
                <a:solidFill>
                  <a:srgbClr val="4ECDC4"/>
                </a:solidFill>
                <a:latin typeface="Helvetica Neue" charset="0"/>
                <a:ea typeface="Helvetica Neue" charset="0"/>
                <a:cs typeface="Helvetica Neue" charset="0"/>
              </a:rPr>
              <a:t>Infrastructures?</a:t>
            </a:r>
            <a:endParaRPr lang="en-US" sz="8000" dirty="0">
              <a:solidFill>
                <a:srgbClr val="4ECDC4"/>
              </a:solidFill>
            </a:endParaRPr>
          </a:p>
        </p:txBody>
      </p:sp>
      <p:sp>
        <p:nvSpPr>
          <p:cNvPr id="3" name="Content Placeholder 2"/>
          <p:cNvSpPr>
            <a:spLocks noGrp="1"/>
          </p:cNvSpPr>
          <p:nvPr>
            <p:ph idx="1"/>
          </p:nvPr>
        </p:nvSpPr>
        <p:spPr>
          <a:xfrm>
            <a:off x="838200" y="4682331"/>
            <a:ext cx="10515600"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243836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9588"/>
            <a:ext cx="10515600" cy="1325563"/>
          </a:xfrm>
        </p:spPr>
        <p:txBody>
          <a:bodyPr>
            <a:noAutofit/>
          </a:bodyPr>
          <a:lstStyle/>
          <a:p>
            <a:pPr algn="ctr"/>
            <a:r>
              <a:rPr lang="en-US" sz="8000" b="1" spc="50" dirty="0">
                <a:solidFill>
                  <a:srgbClr val="4ECDC4"/>
                </a:solidFill>
                <a:latin typeface="Helvetica Neue" charset="0"/>
                <a:ea typeface="Helvetica Neue" charset="0"/>
                <a:cs typeface="Helvetica Neue" charset="0"/>
              </a:rPr>
              <a:t>Immutable </a:t>
            </a:r>
            <a:r>
              <a:rPr lang="en-US" sz="8000" b="1" spc="50" dirty="0" smtClean="0">
                <a:solidFill>
                  <a:srgbClr val="4ECDC4"/>
                </a:solidFill>
                <a:latin typeface="Helvetica Neue" charset="0"/>
                <a:ea typeface="Helvetica Neue" charset="0"/>
                <a:cs typeface="Helvetica Neue" charset="0"/>
              </a:rPr>
              <a:t>Infrastructures?</a:t>
            </a:r>
            <a:endParaRPr lang="en-US" sz="8000" dirty="0">
              <a:solidFill>
                <a:srgbClr val="4ECDC4"/>
              </a:solidFill>
            </a:endParaRPr>
          </a:p>
        </p:txBody>
      </p:sp>
      <p:sp>
        <p:nvSpPr>
          <p:cNvPr id="3" name="Content Placeholder 2"/>
          <p:cNvSpPr>
            <a:spLocks noGrp="1"/>
          </p:cNvSpPr>
          <p:nvPr>
            <p:ph idx="1"/>
          </p:nvPr>
        </p:nvSpPr>
        <p:spPr>
          <a:xfrm>
            <a:off x="838200" y="4202645"/>
            <a:ext cx="10515600" cy="4351338"/>
          </a:xfr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600" b="1" dirty="0" smtClean="0">
                <a:latin typeface="Helvetica Neue" charset="0"/>
                <a:ea typeface="Helvetica Neue" charset="0"/>
                <a:cs typeface="Helvetica Neue" charset="0"/>
              </a:rPr>
              <a:t>A software environment that cannot change.</a:t>
            </a:r>
            <a:endParaRPr lang="en-US" sz="3600" b="1" dirty="0">
              <a:latin typeface="Helvetica Neue" charset="0"/>
              <a:ea typeface="Helvetica Neue" charset="0"/>
              <a:cs typeface="Helvetica Neue" charset="0"/>
            </a:endParaRPr>
          </a:p>
        </p:txBody>
      </p:sp>
    </p:spTree>
    <p:extLst>
      <p:ext uri="{BB962C8B-B14F-4D97-AF65-F5344CB8AC3E}">
        <p14:creationId xmlns:p14="http://schemas.microsoft.com/office/powerpoint/2010/main" val="8663092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41707"/>
            <a:ext cx="10515600" cy="4351338"/>
          </a:xfrm>
        </p:spPr>
        <p:txBody>
          <a:bodyPr>
            <a:normAutofit/>
          </a:bodyPr>
          <a:lstStyle/>
          <a:p>
            <a:pPr marL="0" lvl="0" indent="0">
              <a:lnSpc>
                <a:spcPct val="100000"/>
              </a:lnSpc>
              <a:spcBef>
                <a:spcPts val="0"/>
              </a:spcBef>
              <a:buNone/>
              <a:defRPr/>
            </a:pPr>
            <a:r>
              <a:rPr lang="en-US" sz="3200" b="1" dirty="0" smtClean="0">
                <a:latin typeface="Helvetica Neue" charset="0"/>
                <a:ea typeface="Helvetica Neue" charset="0"/>
                <a:cs typeface="Helvetica Neue" charset="0"/>
              </a:rPr>
              <a:t>“Immutable </a:t>
            </a:r>
            <a:r>
              <a:rPr lang="en-US" sz="3200" b="1" dirty="0">
                <a:latin typeface="Helvetica Neue" charset="0"/>
                <a:ea typeface="Helvetica Neue" charset="0"/>
                <a:cs typeface="Helvetica Neue" charset="0"/>
              </a:rPr>
              <a:t>infrastructure is an approach to managing services and software deployments on IT resources wherein </a:t>
            </a:r>
            <a:r>
              <a:rPr lang="en-US" sz="3200" b="1" dirty="0">
                <a:solidFill>
                  <a:srgbClr val="F7FFF7"/>
                </a:solidFill>
                <a:latin typeface="Helvetica Neue" charset="0"/>
                <a:ea typeface="Helvetica Neue" charset="0"/>
                <a:cs typeface="Helvetica Neue" charset="0"/>
              </a:rPr>
              <a:t>components are </a:t>
            </a:r>
            <a:r>
              <a:rPr lang="en-US" sz="3200" b="1" dirty="0">
                <a:solidFill>
                  <a:srgbClr val="FFE66D"/>
                </a:solidFill>
                <a:latin typeface="Helvetica Neue" charset="0"/>
                <a:ea typeface="Helvetica Neue" charset="0"/>
                <a:cs typeface="Helvetica Neue" charset="0"/>
              </a:rPr>
              <a:t>replaced rather than changed.</a:t>
            </a:r>
            <a:r>
              <a:rPr lang="en-US" sz="3200" b="1" dirty="0">
                <a:latin typeface="Helvetica Neue" charset="0"/>
                <a:ea typeface="Helvetica Neue" charset="0"/>
                <a:cs typeface="Helvetica Neue" charset="0"/>
              </a:rPr>
              <a:t> An application or </a:t>
            </a:r>
            <a:r>
              <a:rPr lang="en-US" sz="3200" b="1" dirty="0" smtClean="0">
                <a:latin typeface="Helvetica Neue" charset="0"/>
                <a:ea typeface="Helvetica Neue" charset="0"/>
                <a:cs typeface="Helvetica Neue" charset="0"/>
              </a:rPr>
              <a:t>service </a:t>
            </a:r>
            <a:r>
              <a:rPr lang="en-US" sz="3200" b="1" dirty="0">
                <a:latin typeface="Helvetica Neue" charset="0"/>
                <a:ea typeface="Helvetica Neue" charset="0"/>
                <a:cs typeface="Helvetica Neue" charset="0"/>
              </a:rPr>
              <a:t>is effectively </a:t>
            </a:r>
            <a:r>
              <a:rPr lang="en-US" sz="3200" b="1" dirty="0">
                <a:solidFill>
                  <a:srgbClr val="4ECDC4"/>
                </a:solidFill>
                <a:latin typeface="Helvetica Neue" charset="0"/>
                <a:ea typeface="Helvetica Neue" charset="0"/>
                <a:cs typeface="Helvetica Neue" charset="0"/>
              </a:rPr>
              <a:t>redeployed each time any change occurs</a:t>
            </a:r>
            <a:r>
              <a:rPr lang="en-US" sz="3200" b="1" dirty="0" smtClean="0">
                <a:solidFill>
                  <a:srgbClr val="4ECDC4"/>
                </a:solidFill>
                <a:latin typeface="Helvetica Neue" charset="0"/>
                <a:ea typeface="Helvetica Neue" charset="0"/>
                <a:cs typeface="Helvetica Neue" charset="0"/>
              </a:rPr>
              <a:t>.</a:t>
            </a:r>
            <a:r>
              <a:rPr lang="en-US" sz="3200" b="1" dirty="0" smtClean="0">
                <a:solidFill>
                  <a:srgbClr val="F7FFF7"/>
                </a:solidFill>
                <a:latin typeface="Helvetica Neue" charset="0"/>
                <a:ea typeface="Helvetica Neue" charset="0"/>
                <a:cs typeface="Helvetica Neue" charset="0"/>
              </a:rPr>
              <a:t>”</a:t>
            </a:r>
            <a:endParaRPr lang="en-US" sz="3200" b="1" dirty="0">
              <a:solidFill>
                <a:srgbClr val="F7FFF7"/>
              </a:solidFill>
              <a:latin typeface="Helvetica Neue" charset="0"/>
              <a:ea typeface="Helvetica Neue" charset="0"/>
              <a:cs typeface="Helvetica Neue" charset="0"/>
            </a:endParaRPr>
          </a:p>
        </p:txBody>
      </p:sp>
      <p:sp>
        <p:nvSpPr>
          <p:cNvPr id="4" name="TextBox 3"/>
          <p:cNvSpPr txBox="1"/>
          <p:nvPr/>
        </p:nvSpPr>
        <p:spPr>
          <a:xfrm>
            <a:off x="7637930" y="4704065"/>
            <a:ext cx="3550024" cy="523220"/>
          </a:xfrm>
          <a:prstGeom prst="rect">
            <a:avLst/>
          </a:prstGeom>
          <a:noFill/>
        </p:spPr>
        <p:txBody>
          <a:bodyPr wrap="square" rtlCol="0">
            <a:spAutoFit/>
          </a:bodyPr>
          <a:lstStyle/>
          <a:p>
            <a:pPr algn="r"/>
            <a:r>
              <a:rPr lang="en-US" sz="2800" b="1" dirty="0" smtClean="0">
                <a:solidFill>
                  <a:srgbClr val="292F36"/>
                </a:solidFill>
                <a:latin typeface="Helvetica Neue" charset="0"/>
                <a:ea typeface="Helvetica Neue" charset="0"/>
                <a:cs typeface="Helvetica Neue" charset="0"/>
              </a:rPr>
              <a:t>Margaret Rouse</a:t>
            </a:r>
            <a:endParaRPr lang="en-US" sz="2800" b="1" dirty="0">
              <a:solidFill>
                <a:srgbClr val="292F36"/>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8364449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5650"/>
            <a:ext cx="10515600" cy="4351338"/>
          </a:xfrm>
        </p:spPr>
        <p:txBody>
          <a:bodyPr>
            <a:normAutofit/>
          </a:bodyPr>
          <a:lstStyle/>
          <a:p>
            <a:pPr marL="0" lvl="0" indent="0" algn="ctr">
              <a:lnSpc>
                <a:spcPct val="100000"/>
              </a:lnSpc>
              <a:spcBef>
                <a:spcPts val="0"/>
              </a:spcBef>
              <a:buNone/>
              <a:defRPr/>
            </a:pPr>
            <a:r>
              <a:rPr lang="en-US" sz="4800" b="1" dirty="0" smtClean="0">
                <a:latin typeface="Helvetica Neue" charset="0"/>
                <a:ea typeface="Helvetica Neue" charset="0"/>
                <a:cs typeface="Helvetica Neue" charset="0"/>
              </a:rPr>
              <a:t>Destroy and recreate the entire infrastructure after an IT-related update.</a:t>
            </a:r>
          </a:p>
        </p:txBody>
      </p:sp>
    </p:spTree>
    <p:extLst>
      <p:ext uri="{BB962C8B-B14F-4D97-AF65-F5344CB8AC3E}">
        <p14:creationId xmlns:p14="http://schemas.microsoft.com/office/powerpoint/2010/main" val="16589572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10270</TotalTime>
  <Words>1953</Words>
  <Application>Microsoft Macintosh PowerPoint</Application>
  <PresentationFormat>Widescreen</PresentationFormat>
  <Paragraphs>149</Paragraphs>
  <Slides>27</Slides>
  <Notes>27</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Calibri</vt:lpstr>
      <vt:lpstr>Calibri Light</vt:lpstr>
      <vt:lpstr>Helvetica Neue</vt:lpstr>
      <vt:lpstr>Helvetica Neue Medium</vt:lpstr>
      <vt:lpstr>Inconsolata-dz</vt:lpstr>
      <vt:lpstr>Mangal</vt:lpstr>
      <vt:lpstr>Arial</vt:lpstr>
      <vt:lpstr>Office Theme</vt:lpstr>
      <vt:lpstr>Immutable Infrastructures in SQA</vt:lpstr>
      <vt:lpstr>Immutable Infrastructures?</vt:lpstr>
      <vt:lpstr>Immutable Infrastructures?</vt:lpstr>
      <vt:lpstr>Immutable Infrastructures?</vt:lpstr>
      <vt:lpstr>Immutable Infrastructures?</vt:lpstr>
      <vt:lpstr>Immutable Infrastructures?</vt:lpstr>
      <vt:lpstr>Immutable Infrastructures?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Immutable Infrastructures in SQA</dc:title>
  <dc:creator>Byung Kang</dc:creator>
  <cp:lastModifiedBy>Byung Kang</cp:lastModifiedBy>
  <cp:revision>75</cp:revision>
  <dcterms:created xsi:type="dcterms:W3CDTF">2017-03-11T21:40:55Z</dcterms:created>
  <dcterms:modified xsi:type="dcterms:W3CDTF">2017-03-27T16:10:33Z</dcterms:modified>
</cp:coreProperties>
</file>